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8" r:id="rId3"/>
    <p:sldId id="260" r:id="rId4"/>
    <p:sldId id="257" r:id="rId5"/>
    <p:sldId id="262" r:id="rId6"/>
    <p:sldId id="270" r:id="rId7"/>
    <p:sldId id="269"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C4D107A-5089-488F-A1B6-1AF0793E1D8B}" type="datetimeFigureOut">
              <a:rPr lang="en-US" smtClean="0"/>
              <a:pPr/>
              <a:t>2/24/2024</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9088449-66C2-46D4-AA7A-F1BB92B9C7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C4D107A-5089-488F-A1B6-1AF0793E1D8B}" type="datetimeFigureOut">
              <a:rPr lang="en-US" smtClean="0"/>
              <a:pPr/>
              <a:t>2/24/2024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C4D107A-5089-488F-A1B6-1AF0793E1D8B}" type="datetimeFigureOut">
              <a:rPr lang="en-US" smtClean="0"/>
              <a:pPr/>
              <a:t>2/24/2024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D107A-5089-488F-A1B6-1AF0793E1D8B}" type="datetimeFigureOut">
              <a:rPr lang="en-US" smtClean="0"/>
              <a:pPr/>
              <a:t>2/24/2024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C4D107A-5089-488F-A1B6-1AF0793E1D8B}" type="datetimeFigureOut">
              <a:rPr lang="en-US" smtClean="0"/>
              <a:pPr/>
              <a:t>2/24/2024</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C9088449-66C2-46D4-AA7A-F1BB92B9C7B4}"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C9088449-66C2-46D4-AA7A-F1BB92B9C7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C4D107A-5089-488F-A1B6-1AF0793E1D8B}" type="datetimeFigureOut">
              <a:rPr lang="en-US" smtClean="0"/>
              <a:pPr/>
              <a:t>2/24/2024</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9088449-66C2-46D4-AA7A-F1BB92B9C7B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4D107A-5089-488F-A1B6-1AF0793E1D8B}" type="datetimeFigureOut">
              <a:rPr lang="en-US" smtClean="0"/>
              <a:pPr/>
              <a:t>2/24/2024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088449-66C2-46D4-AA7A-F1BB92B9C7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C4D107A-5089-488F-A1B6-1AF0793E1D8B}" type="datetimeFigureOut">
              <a:rPr lang="en-US" smtClean="0"/>
              <a:pPr/>
              <a:t>2/24/2024</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C9088449-66C2-46D4-AA7A-F1BB92B9C7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9088449-66C2-46D4-AA7A-F1BB92B9C7B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C4D107A-5089-488F-A1B6-1AF0793E1D8B}" type="datetimeFigureOut">
              <a:rPr lang="en-US" smtClean="0"/>
              <a:pPr/>
              <a:t>2/24/2024</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9088449-66C2-46D4-AA7A-F1BB92B9C7B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C4D107A-5089-488F-A1B6-1AF0793E1D8B}" type="datetimeFigureOut">
              <a:rPr lang="en-US" smtClean="0"/>
              <a:pPr/>
              <a:t>2/24/2024</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9088449-66C2-46D4-AA7A-F1BB92B9C7B4}"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107A-5089-488F-A1B6-1AF0793E1D8B}" type="datetimeFigureOut">
              <a:rPr lang="en-US" smtClean="0"/>
              <a:pPr/>
              <a:t>2/24/2024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88449-66C2-46D4-AA7A-F1BB92B9C7B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357686" y="1428736"/>
            <a:ext cx="4786314" cy="3539430"/>
          </a:xfrm>
          <a:prstGeom prst="rect">
            <a:avLst/>
          </a:prstGeom>
          <a:noFill/>
        </p:spPr>
        <p:txBody>
          <a:bodyPr wrap="square" rtlCol="0">
            <a:spAutoFit/>
          </a:bodyPr>
          <a:lstStyle/>
          <a:p>
            <a:r>
              <a:rPr lang="en-US" sz="3200" dirty="0" smtClean="0">
                <a:solidFill>
                  <a:schemeClr val="bg1"/>
                </a:solidFill>
                <a:latin typeface="Angsana New" pitchFamily="18" charset="-34"/>
                <a:cs typeface="Angsana New" pitchFamily="18" charset="-34"/>
              </a:rPr>
              <a:t>Penguins are non-flying type, carnivorous birds/aves. There are total 18 species of penguins alive in the world in which emperor penguins are the tallest and heaviest of all living penguin species. The male and  female are also similar in plumage and size. </a:t>
            </a:r>
            <a:endParaRPr lang="en-IN" sz="3200" dirty="0">
              <a:solidFill>
                <a:schemeClr val="bg1"/>
              </a:solidFill>
              <a:latin typeface="Angsana New" pitchFamily="18" charset="-34"/>
              <a:cs typeface="Angsana New" pitchFamily="18" charset="-34"/>
            </a:endParaRPr>
          </a:p>
        </p:txBody>
      </p:sp>
      <p:sp>
        <p:nvSpPr>
          <p:cNvPr id="28" name="TextBox 27"/>
          <p:cNvSpPr txBox="1"/>
          <p:nvPr/>
        </p:nvSpPr>
        <p:spPr>
          <a:xfrm>
            <a:off x="4000496" y="1785926"/>
            <a:ext cx="4786314" cy="3539430"/>
          </a:xfrm>
          <a:prstGeom prst="rect">
            <a:avLst/>
          </a:prstGeom>
          <a:noFill/>
        </p:spPr>
        <p:txBody>
          <a:bodyPr wrap="square" rtlCol="0">
            <a:spAutoFit/>
          </a:bodyPr>
          <a:lstStyle/>
          <a:p>
            <a:r>
              <a:rPr lang="en-US" sz="3200" b="1" dirty="0" smtClean="0">
                <a:solidFill>
                  <a:schemeClr val="bg1"/>
                </a:solidFill>
                <a:latin typeface="Angsana New" pitchFamily="18" charset="-34"/>
                <a:cs typeface="Angsana New" pitchFamily="18" charset="-34"/>
              </a:rPr>
              <a:t>Penguins are non-flying type, carnivorous birds/aves. There are total 18 species of penguins alive in the world in which emperor penguins are the tallest and heaviest of all living penguin species. The male and  female are also similar in plumage and size. </a:t>
            </a:r>
            <a:endParaRPr lang="en-IN" sz="3200" b="1" dirty="0">
              <a:solidFill>
                <a:schemeClr val="bg1"/>
              </a:solidFill>
              <a:latin typeface="Angsana New" pitchFamily="18" charset="-34"/>
              <a:cs typeface="Angsana New" pitchFamily="18" charset="-34"/>
            </a:endParaRPr>
          </a:p>
        </p:txBody>
      </p:sp>
      <p:sp>
        <p:nvSpPr>
          <p:cNvPr id="29" name="TextBox 28"/>
          <p:cNvSpPr txBox="1"/>
          <p:nvPr/>
        </p:nvSpPr>
        <p:spPr>
          <a:xfrm>
            <a:off x="4286248" y="428604"/>
            <a:ext cx="4214842" cy="830997"/>
          </a:xfrm>
          <a:prstGeom prst="rect">
            <a:avLst/>
          </a:prstGeom>
          <a:noFill/>
        </p:spPr>
        <p:txBody>
          <a:bodyPr wrap="square" rtlCol="0">
            <a:spAutoFit/>
          </a:bodyPr>
          <a:lstStyle/>
          <a:p>
            <a:r>
              <a:rPr lang="en-US" sz="4800" b="1" u="sng" dirty="0" smtClean="0">
                <a:solidFill>
                  <a:schemeClr val="bg1"/>
                </a:solidFill>
                <a:latin typeface="Aharoni" pitchFamily="2" charset="-79"/>
                <a:cs typeface="Aharoni" pitchFamily="2" charset="-79"/>
              </a:rPr>
              <a:t>PENGUINES:</a:t>
            </a:r>
            <a:endParaRPr lang="en-IN" sz="4800" b="1" u="sng" dirty="0">
              <a:solidFill>
                <a:schemeClr val="bg1"/>
              </a:solidFill>
              <a:latin typeface="Aharoni" pitchFamily="2" charset="-79"/>
              <a:cs typeface="Aharoni" pitchFamily="2" charset="-79"/>
            </a:endParaRPr>
          </a:p>
        </p:txBody>
      </p:sp>
      <p:pic>
        <p:nvPicPr>
          <p:cNvPr id="30" name="Picture 29" descr="images (7).jpg"/>
          <p:cNvPicPr>
            <a:picLocks noChangeAspect="1"/>
          </p:cNvPicPr>
          <p:nvPr/>
        </p:nvPicPr>
        <p:blipFill>
          <a:blip r:embed="rId2"/>
          <a:stretch>
            <a:fillRect/>
          </a:stretch>
        </p:blipFill>
        <p:spPr>
          <a:xfrm>
            <a:off x="0" y="0"/>
            <a:ext cx="9144000" cy="6858000"/>
          </a:xfrm>
          <a:prstGeom prst="rect">
            <a:avLst/>
          </a:prstGeom>
        </p:spPr>
      </p:pic>
      <p:sp>
        <p:nvSpPr>
          <p:cNvPr id="31" name="TextBox 30"/>
          <p:cNvSpPr txBox="1"/>
          <p:nvPr/>
        </p:nvSpPr>
        <p:spPr>
          <a:xfrm>
            <a:off x="642910" y="1214422"/>
            <a:ext cx="7929618" cy="4524315"/>
          </a:xfrm>
          <a:prstGeom prst="rect">
            <a:avLst/>
          </a:prstGeom>
          <a:noFill/>
        </p:spPr>
        <p:txBody>
          <a:bodyPr wrap="square" rtlCol="0">
            <a:spAutoFit/>
          </a:bodyPr>
          <a:lstStyle/>
          <a:p>
            <a:pPr algn="just"/>
            <a:r>
              <a:rPr lang="en-IN" sz="2400" b="1" dirty="0"/>
              <a:t>A</a:t>
            </a:r>
            <a:r>
              <a:rPr lang="en-IN" sz="2400" b="1" dirty="0" smtClean="0"/>
              <a:t>ny </a:t>
            </a:r>
            <a:r>
              <a:rPr lang="en-IN" sz="2400" b="1" dirty="0"/>
              <a:t>warm-blooded vertebrate of the class Aves, having a body covered with feathers, forelimbs modified into wings, scaly legs, a beak, and no teeth, and bearing young in a hard-shelled </a:t>
            </a:r>
            <a:r>
              <a:rPr lang="en-IN" sz="2400" b="1" dirty="0" smtClean="0"/>
              <a:t>egg are known as Birds / Aves. </a:t>
            </a:r>
          </a:p>
          <a:p>
            <a:endParaRPr lang="en-US" sz="2400" b="1" dirty="0"/>
          </a:p>
          <a:p>
            <a:r>
              <a:rPr lang="en-US" sz="2400" b="1" dirty="0" smtClean="0"/>
              <a:t>Based on flying there are two types of birds </a:t>
            </a:r>
          </a:p>
          <a:p>
            <a:pPr marL="457200" indent="-457200">
              <a:buAutoNum type="arabicPeriod"/>
            </a:pPr>
            <a:r>
              <a:rPr lang="en-US" sz="2400" b="1" dirty="0" smtClean="0"/>
              <a:t>Birds who can fly </a:t>
            </a:r>
          </a:p>
          <a:p>
            <a:pPr marL="457200" indent="-457200">
              <a:buAutoNum type="arabicPeriod"/>
            </a:pPr>
            <a:r>
              <a:rPr lang="en-US" sz="2400" b="1" dirty="0" smtClean="0"/>
              <a:t>Birds who can’t fly </a:t>
            </a:r>
            <a:endParaRPr lang="en-US" sz="2400" b="1" dirty="0" smtClean="0"/>
          </a:p>
          <a:p>
            <a:pPr marL="457200" indent="-457200">
              <a:buAutoNum type="arabicPeriod"/>
            </a:pPr>
            <a:endParaRPr lang="en-US" sz="2400" b="1" dirty="0" smtClean="0"/>
          </a:p>
          <a:p>
            <a:pPr marL="457200" indent="-457200">
              <a:buAutoNum type="arabicPeriod"/>
            </a:pPr>
            <a:endParaRPr lang="en-US" sz="2400" b="1" dirty="0" smtClean="0"/>
          </a:p>
          <a:p>
            <a:pPr marL="457200" indent="-457200"/>
            <a:r>
              <a:rPr lang="en-US" sz="2400" b="1" dirty="0" smtClean="0"/>
              <a:t> </a:t>
            </a:r>
            <a:r>
              <a:rPr lang="en-US" sz="2400" b="1" dirty="0" smtClean="0"/>
              <a:t>                                                            PRESENTATION BY</a:t>
            </a:r>
          </a:p>
          <a:p>
            <a:pPr marL="457200" indent="-457200"/>
            <a:r>
              <a:rPr lang="en-US" sz="2400" b="1" dirty="0" smtClean="0"/>
              <a:t>	</a:t>
            </a:r>
            <a:r>
              <a:rPr lang="en-US" sz="2400" b="1" dirty="0" smtClean="0"/>
              <a:t>					SUSANTA SARKAR</a:t>
            </a:r>
            <a:endParaRPr lang="en-US" sz="2400" b="1" dirty="0" smtClean="0"/>
          </a:p>
        </p:txBody>
      </p:sp>
      <p:sp>
        <p:nvSpPr>
          <p:cNvPr id="32" name="Rectangle 31"/>
          <p:cNvSpPr/>
          <p:nvPr/>
        </p:nvSpPr>
        <p:spPr>
          <a:xfrm>
            <a:off x="642910" y="428604"/>
            <a:ext cx="6715172" cy="646331"/>
          </a:xfrm>
          <a:prstGeom prst="rect">
            <a:avLst/>
          </a:prstGeom>
        </p:spPr>
        <p:txBody>
          <a:bodyPr wrap="square">
            <a:spAutoFit/>
          </a:bodyPr>
          <a:lstStyle/>
          <a:p>
            <a:r>
              <a:rPr lang="en-IN" sz="3600" b="1" u="sng" dirty="0"/>
              <a:t>CHORDATES : (AVES)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8596" y="214290"/>
            <a:ext cx="8215370" cy="6286545"/>
            <a:chOff x="1406137" y="1214422"/>
            <a:chExt cx="5617347" cy="4661932"/>
          </a:xfrm>
        </p:grpSpPr>
        <p:sp>
          <p:nvSpPr>
            <p:cNvPr id="5" name="Oval 4"/>
            <p:cNvSpPr/>
            <p:nvPr/>
          </p:nvSpPr>
          <p:spPr>
            <a:xfrm>
              <a:off x="1406137" y="1214422"/>
              <a:ext cx="5617347" cy="46619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Oval 3"/>
            <p:cNvSpPr/>
            <p:nvPr/>
          </p:nvSpPr>
          <p:spPr>
            <a:xfrm>
              <a:off x="1428728" y="1214422"/>
              <a:ext cx="5572164" cy="464347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
        <p:nvSpPr>
          <p:cNvPr id="7" name="TextBox 6"/>
          <p:cNvSpPr txBox="1"/>
          <p:nvPr/>
        </p:nvSpPr>
        <p:spPr>
          <a:xfrm>
            <a:off x="3143240" y="2857497"/>
            <a:ext cx="2714644" cy="1200329"/>
          </a:xfrm>
          <a:prstGeom prst="rect">
            <a:avLst/>
          </a:prstGeom>
          <a:noFill/>
        </p:spPr>
        <p:txBody>
          <a:bodyPr wrap="square" rtlCol="0">
            <a:spAutoFit/>
          </a:bodyPr>
          <a:lstStyle/>
          <a:p>
            <a:pPr algn="ctr"/>
            <a:r>
              <a:rPr lang="en-US" sz="2400" dirty="0" smtClean="0">
                <a:latin typeface="Aharoni" pitchFamily="2" charset="-79"/>
                <a:cs typeface="Aharoni" pitchFamily="2" charset="-79"/>
              </a:rPr>
              <a:t>SOME WELL KNOWN AVES ARE </a:t>
            </a:r>
            <a:endParaRPr lang="en-IN" sz="2400" dirty="0">
              <a:latin typeface="Aharoni" pitchFamily="2" charset="-79"/>
              <a:cs typeface="Aharoni" pitchFamily="2" charset="-79"/>
            </a:endParaRPr>
          </a:p>
        </p:txBody>
      </p:sp>
      <p:pic>
        <p:nvPicPr>
          <p:cNvPr id="8" name="Picture 7" descr="308074031-480px.jpg"/>
          <p:cNvPicPr>
            <a:picLocks noChangeAspect="1"/>
          </p:cNvPicPr>
          <p:nvPr/>
        </p:nvPicPr>
        <p:blipFill>
          <a:blip r:embed="rId2" cstate="print"/>
          <a:stretch>
            <a:fillRect/>
          </a:stretch>
        </p:blipFill>
        <p:spPr>
          <a:xfrm>
            <a:off x="571472" y="2714620"/>
            <a:ext cx="1143008" cy="857256"/>
          </a:xfrm>
          <a:prstGeom prst="rect">
            <a:avLst/>
          </a:prstGeom>
        </p:spPr>
      </p:pic>
      <p:pic>
        <p:nvPicPr>
          <p:cNvPr id="9" name="Picture 8" descr="download (7).jpg"/>
          <p:cNvPicPr>
            <a:picLocks noChangeAspect="1"/>
          </p:cNvPicPr>
          <p:nvPr/>
        </p:nvPicPr>
        <p:blipFill>
          <a:blip r:embed="rId3"/>
          <a:stretch>
            <a:fillRect/>
          </a:stretch>
        </p:blipFill>
        <p:spPr>
          <a:xfrm>
            <a:off x="3714744" y="4929198"/>
            <a:ext cx="1358055" cy="928670"/>
          </a:xfrm>
          <a:prstGeom prst="rect">
            <a:avLst/>
          </a:prstGeom>
        </p:spPr>
      </p:pic>
      <p:pic>
        <p:nvPicPr>
          <p:cNvPr id="10" name="Picture 9" descr="download (11).jpg"/>
          <p:cNvPicPr>
            <a:picLocks noChangeAspect="1"/>
          </p:cNvPicPr>
          <p:nvPr/>
        </p:nvPicPr>
        <p:blipFill>
          <a:blip r:embed="rId4"/>
          <a:stretch>
            <a:fillRect/>
          </a:stretch>
        </p:blipFill>
        <p:spPr>
          <a:xfrm>
            <a:off x="5572132" y="1142984"/>
            <a:ext cx="1144449" cy="857232"/>
          </a:xfrm>
          <a:prstGeom prst="rect">
            <a:avLst/>
          </a:prstGeom>
        </p:spPr>
      </p:pic>
      <p:pic>
        <p:nvPicPr>
          <p:cNvPr id="11" name="Picture 10" descr="download (10).jpg"/>
          <p:cNvPicPr>
            <a:picLocks noChangeAspect="1"/>
          </p:cNvPicPr>
          <p:nvPr/>
        </p:nvPicPr>
        <p:blipFill>
          <a:blip r:embed="rId5"/>
          <a:stretch>
            <a:fillRect/>
          </a:stretch>
        </p:blipFill>
        <p:spPr>
          <a:xfrm>
            <a:off x="6858016" y="2714620"/>
            <a:ext cx="1335196" cy="1000108"/>
          </a:xfrm>
          <a:prstGeom prst="rect">
            <a:avLst/>
          </a:prstGeom>
        </p:spPr>
      </p:pic>
      <p:pic>
        <p:nvPicPr>
          <p:cNvPr id="12" name="Picture 11" descr="51980751292_38b3d98b76_b.jpg"/>
          <p:cNvPicPr>
            <a:picLocks noChangeAspect="1"/>
          </p:cNvPicPr>
          <p:nvPr/>
        </p:nvPicPr>
        <p:blipFill>
          <a:blip r:embed="rId6" cstate="print"/>
          <a:srcRect r="20089"/>
          <a:stretch>
            <a:fillRect/>
          </a:stretch>
        </p:blipFill>
        <p:spPr>
          <a:xfrm>
            <a:off x="6000760" y="4357694"/>
            <a:ext cx="1420835" cy="1000132"/>
          </a:xfrm>
          <a:prstGeom prst="rect">
            <a:avLst/>
          </a:prstGeom>
        </p:spPr>
      </p:pic>
      <p:pic>
        <p:nvPicPr>
          <p:cNvPr id="14" name="Picture 13" descr="images (4).jpg"/>
          <p:cNvPicPr>
            <a:picLocks noChangeAspect="1"/>
          </p:cNvPicPr>
          <p:nvPr/>
        </p:nvPicPr>
        <p:blipFill>
          <a:blip r:embed="rId7"/>
          <a:stretch>
            <a:fillRect/>
          </a:stretch>
        </p:blipFill>
        <p:spPr>
          <a:xfrm>
            <a:off x="1643042" y="4357694"/>
            <a:ext cx="1059213" cy="890604"/>
          </a:xfrm>
          <a:prstGeom prst="rect">
            <a:avLst/>
          </a:prstGeom>
        </p:spPr>
      </p:pic>
      <p:pic>
        <p:nvPicPr>
          <p:cNvPr id="15" name="Picture 14" descr="download (6).jpg"/>
          <p:cNvPicPr>
            <a:picLocks noChangeAspect="1"/>
          </p:cNvPicPr>
          <p:nvPr/>
        </p:nvPicPr>
        <p:blipFill>
          <a:blip r:embed="rId8"/>
          <a:stretch>
            <a:fillRect/>
          </a:stretch>
        </p:blipFill>
        <p:spPr>
          <a:xfrm>
            <a:off x="3714744" y="642918"/>
            <a:ext cx="1428760" cy="1000132"/>
          </a:xfrm>
          <a:prstGeom prst="rect">
            <a:avLst/>
          </a:prstGeom>
        </p:spPr>
      </p:pic>
      <p:pic>
        <p:nvPicPr>
          <p:cNvPr id="24" name="Picture 23" descr="166370483-56cb36da5f9b5879cc54103c-5c54ad6b46e0fb00013a2205.jpg"/>
          <p:cNvPicPr>
            <a:picLocks noChangeAspect="1"/>
          </p:cNvPicPr>
          <p:nvPr/>
        </p:nvPicPr>
        <p:blipFill>
          <a:blip r:embed="rId9"/>
          <a:stretch>
            <a:fillRect/>
          </a:stretch>
        </p:blipFill>
        <p:spPr>
          <a:xfrm>
            <a:off x="0" y="0"/>
            <a:ext cx="9144000" cy="6858000"/>
          </a:xfrm>
          <a:prstGeom prst="rect">
            <a:avLst/>
          </a:prstGeom>
        </p:spPr>
      </p:pic>
      <p:pic>
        <p:nvPicPr>
          <p:cNvPr id="13" name="Picture 12" descr="rs31765_kings_in_waves_gg_feb_2016_kk.1600x0.jpg"/>
          <p:cNvPicPr>
            <a:picLocks noChangeAspect="1"/>
          </p:cNvPicPr>
          <p:nvPr/>
        </p:nvPicPr>
        <p:blipFill>
          <a:blip r:embed="rId10" cstate="print"/>
          <a:stretch>
            <a:fillRect/>
          </a:stretch>
        </p:blipFill>
        <p:spPr>
          <a:xfrm>
            <a:off x="1785918" y="1285860"/>
            <a:ext cx="1428760" cy="107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4357686" y="1643050"/>
            <a:ext cx="4786314" cy="3539430"/>
          </a:xfrm>
          <a:prstGeom prst="rect">
            <a:avLst/>
          </a:prstGeom>
          <a:noFill/>
        </p:spPr>
        <p:txBody>
          <a:bodyPr wrap="square" rtlCol="0">
            <a:spAutoFit/>
          </a:bodyPr>
          <a:lstStyle/>
          <a:p>
            <a:r>
              <a:rPr lang="en-US" sz="3200" b="1" dirty="0" smtClean="0">
                <a:latin typeface="Angsana New" pitchFamily="18" charset="-34"/>
                <a:cs typeface="Angsana New" pitchFamily="18" charset="-34"/>
              </a:rPr>
              <a:t>Penguins are non-flying type, carnivorous birds/aves. There are total 18 species of penguins alive in the world in which emperor penguins are the tallest and heaviest of all living penguin species. The male and  female are also similar in plumage and size. </a:t>
            </a:r>
            <a:endParaRPr lang="en-IN" sz="3200" b="1" dirty="0">
              <a:latin typeface="Angsana New" pitchFamily="18" charset="-34"/>
              <a:cs typeface="Angsana New" pitchFamily="18" charset="-34"/>
            </a:endParaRPr>
          </a:p>
        </p:txBody>
      </p:sp>
      <p:sp>
        <p:nvSpPr>
          <p:cNvPr id="26" name="TextBox 25"/>
          <p:cNvSpPr txBox="1"/>
          <p:nvPr/>
        </p:nvSpPr>
        <p:spPr>
          <a:xfrm>
            <a:off x="4500562" y="500042"/>
            <a:ext cx="4214842" cy="830997"/>
          </a:xfrm>
          <a:prstGeom prst="rect">
            <a:avLst/>
          </a:prstGeom>
          <a:noFill/>
        </p:spPr>
        <p:txBody>
          <a:bodyPr wrap="square" rtlCol="0">
            <a:spAutoFit/>
          </a:bodyPr>
          <a:lstStyle/>
          <a:p>
            <a:r>
              <a:rPr lang="en-US" sz="4800" b="1" u="sng" dirty="0" smtClean="0">
                <a:latin typeface="Aharoni" pitchFamily="2" charset="-79"/>
                <a:cs typeface="Aharoni" pitchFamily="2" charset="-79"/>
              </a:rPr>
              <a:t>PENGUINS</a:t>
            </a:r>
            <a:r>
              <a:rPr lang="en-US" sz="4800" b="1" u="sng" dirty="0" smtClean="0">
                <a:latin typeface="Aharoni" pitchFamily="2" charset="-79"/>
                <a:cs typeface="Aharoni" pitchFamily="2" charset="-79"/>
              </a:rPr>
              <a:t>:</a:t>
            </a:r>
            <a:endParaRPr lang="en-IN" sz="4800" b="1" u="sng" dirty="0">
              <a:latin typeface="Aharoni" pitchFamily="2" charset="-79"/>
              <a:cs typeface="Aharoni" pitchFamily="2" charset="-79"/>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6" presetClass="emph" presetSubtype="0" fill="hold" nodeType="withEffect">
                                  <p:stCondLst>
                                    <p:cond delay="0"/>
                                  </p:stCondLst>
                                  <p:childTnLst>
                                    <p:animScale>
                                      <p:cBhvr>
                                        <p:cTn id="9" dur="2000" fill="hold"/>
                                        <p:tgtEl>
                                          <p:spTgt spid="13"/>
                                        </p:tgtEl>
                                      </p:cBhvr>
                                      <p:by x="250000" y="250000"/>
                                    </p:animScale>
                                  </p:childTnLst>
                                </p:cTn>
                              </p:par>
                            </p:childTnLst>
                          </p:cTn>
                        </p:par>
                        <p:par>
                          <p:cTn id="10" fill="hold">
                            <p:stCondLst>
                              <p:cond delay="2000"/>
                            </p:stCondLst>
                            <p:childTnLst>
                              <p:par>
                                <p:cTn id="11" presetID="18" presetClass="entr" presetSubtype="12"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Left)">
                                      <p:cBhvr>
                                        <p:cTn id="13" dur="500"/>
                                        <p:tgtEl>
                                          <p:spTgt spid="2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trips(down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2910" y="5572140"/>
            <a:ext cx="8501122" cy="523220"/>
          </a:xfrm>
          <a:prstGeom prst="rect">
            <a:avLst/>
          </a:prstGeom>
          <a:noFill/>
        </p:spPr>
        <p:txBody>
          <a:bodyPr wrap="square" rtlCol="0">
            <a:spAutoFit/>
          </a:bodyPr>
          <a:lstStyle/>
          <a:p>
            <a:r>
              <a:rPr lang="en-US" sz="2800" u="sng" dirty="0" smtClean="0">
                <a:solidFill>
                  <a:srgbClr val="002060"/>
                </a:solidFill>
              </a:rPr>
              <a:t>There are total 18 species of penguin alive in the world </a:t>
            </a:r>
            <a:endParaRPr lang="en-IN" sz="2800" u="sng" dirty="0">
              <a:solidFill>
                <a:srgbClr val="002060"/>
              </a:solidFill>
            </a:endParaRPr>
          </a:p>
        </p:txBody>
      </p:sp>
      <p:grpSp>
        <p:nvGrpSpPr>
          <p:cNvPr id="12" name="Group 11"/>
          <p:cNvGrpSpPr/>
          <p:nvPr/>
        </p:nvGrpSpPr>
        <p:grpSpPr>
          <a:xfrm>
            <a:off x="928662" y="0"/>
            <a:ext cx="7072332" cy="5367114"/>
            <a:chOff x="928662" y="0"/>
            <a:chExt cx="7072332" cy="5367114"/>
          </a:xfrm>
        </p:grpSpPr>
        <p:pic>
          <p:nvPicPr>
            <p:cNvPr id="8" name="Picture 7" descr="Types-of-Penguins.jpg"/>
            <p:cNvPicPr>
              <a:picLocks noChangeAspect="1"/>
            </p:cNvPicPr>
            <p:nvPr/>
          </p:nvPicPr>
          <p:blipFill>
            <a:blip r:embed="rId2"/>
            <a:stretch>
              <a:fillRect/>
            </a:stretch>
          </p:blipFill>
          <p:spPr>
            <a:xfrm>
              <a:off x="928662" y="0"/>
              <a:ext cx="7072332" cy="5367114"/>
            </a:xfrm>
            <a:prstGeom prst="rect">
              <a:avLst/>
            </a:prstGeom>
          </p:spPr>
        </p:pic>
        <p:pic>
          <p:nvPicPr>
            <p:cNvPr id="10" name="Picture 9" descr="175px-Emperor_Penguin_Manchot_empereur.jpg"/>
            <p:cNvPicPr>
              <a:picLocks noChangeAspect="1"/>
            </p:cNvPicPr>
            <p:nvPr/>
          </p:nvPicPr>
          <p:blipFill>
            <a:blip r:embed="rId3"/>
            <a:stretch>
              <a:fillRect/>
            </a:stretch>
          </p:blipFill>
          <p:spPr>
            <a:xfrm>
              <a:off x="5429256" y="2071678"/>
              <a:ext cx="1214446" cy="1428760"/>
            </a:xfrm>
            <a:prstGeom prst="ellipse">
              <a:avLst/>
            </a:prstGeom>
            <a:ln>
              <a:noFill/>
            </a:ln>
            <a:effectLst>
              <a:softEdge rad="112500"/>
            </a:effectLst>
          </p:spPr>
        </p:pic>
      </p:grpSp>
      <p:pic>
        <p:nvPicPr>
          <p:cNvPr id="21" name="Picture 20" descr="DHH4b4tXsAAo-16.jpg"/>
          <p:cNvPicPr>
            <a:picLocks noChangeAspect="1"/>
          </p:cNvPicPr>
          <p:nvPr/>
        </p:nvPicPr>
        <p:blipFill>
          <a:blip r:embed="rId4"/>
          <a:stretch>
            <a:fillRect/>
          </a:stretch>
        </p:blipFill>
        <p:spPr>
          <a:xfrm>
            <a:off x="0" y="0"/>
            <a:ext cx="9144000" cy="6858000"/>
          </a:xfrm>
          <a:prstGeom prst="rect">
            <a:avLst/>
          </a:prstGeom>
        </p:spPr>
      </p:pic>
      <p:pic>
        <p:nvPicPr>
          <p:cNvPr id="11" name="Picture 10" descr="175px-Emperor_Penguin_Manchot_empereur.jpg"/>
          <p:cNvPicPr>
            <a:picLocks noChangeAspect="1"/>
          </p:cNvPicPr>
          <p:nvPr/>
        </p:nvPicPr>
        <p:blipFill>
          <a:blip r:embed="rId3"/>
          <a:stretch>
            <a:fillRect/>
          </a:stretch>
        </p:blipFill>
        <p:spPr>
          <a:xfrm>
            <a:off x="5429256" y="2071678"/>
            <a:ext cx="1214446" cy="1428760"/>
          </a:xfrm>
          <a:prstGeom prst="ellipse">
            <a:avLst/>
          </a:prstGeom>
          <a:ln>
            <a:noFill/>
          </a:ln>
          <a:effectLst>
            <a:softEdge rad="112500"/>
          </a:effectLst>
        </p:spPr>
      </p:pic>
      <p:pic>
        <p:nvPicPr>
          <p:cNvPr id="14" name="Picture 13" descr="175px-Emperor_Penguin_Manchot_empereur.jpg"/>
          <p:cNvPicPr>
            <a:picLocks noChangeAspect="1"/>
          </p:cNvPicPr>
          <p:nvPr/>
        </p:nvPicPr>
        <p:blipFill>
          <a:blip r:embed="rId3"/>
          <a:stretch>
            <a:fillRect/>
          </a:stretch>
        </p:blipFill>
        <p:spPr>
          <a:xfrm>
            <a:off x="428596" y="428604"/>
            <a:ext cx="2643206" cy="2714644"/>
          </a:xfrm>
          <a:prstGeom prst="flowChartProcess">
            <a:avLst/>
          </a:prstGeom>
          <a:ln w="88900" cap="sq" cmpd="thickThin">
            <a:solidFill>
              <a:srgbClr val="000000"/>
            </a:solidFill>
            <a:prstDash val="solid"/>
            <a:miter lim="800000"/>
          </a:ln>
          <a:effectLst>
            <a:innerShdw blurRad="76200">
              <a:srgbClr val="000000"/>
            </a:innerShdw>
          </a:effectLst>
        </p:spPr>
      </p:pic>
      <p:sp>
        <p:nvSpPr>
          <p:cNvPr id="22" name="TextBox 21"/>
          <p:cNvSpPr txBox="1"/>
          <p:nvPr/>
        </p:nvSpPr>
        <p:spPr>
          <a:xfrm>
            <a:off x="285720" y="4286256"/>
            <a:ext cx="8286808" cy="3046988"/>
          </a:xfrm>
          <a:prstGeom prst="rect">
            <a:avLst/>
          </a:prstGeom>
          <a:noFill/>
        </p:spPr>
        <p:txBody>
          <a:bodyPr wrap="square" rtlCol="0">
            <a:spAutoFit/>
          </a:bodyPr>
          <a:lstStyle/>
          <a:p>
            <a:r>
              <a:rPr lang="en-US" sz="3200" b="1" dirty="0" smtClean="0">
                <a:solidFill>
                  <a:schemeClr val="bg1"/>
                </a:solidFill>
                <a:latin typeface="Angsana New" pitchFamily="18" charset="-34"/>
                <a:cs typeface="Angsana New" pitchFamily="18" charset="-34"/>
              </a:rPr>
              <a:t>Habitat </a:t>
            </a:r>
            <a:r>
              <a:rPr lang="en-US" sz="2400" b="1" dirty="0" smtClean="0">
                <a:solidFill>
                  <a:schemeClr val="bg1"/>
                </a:solidFill>
                <a:latin typeface="Angsana New" pitchFamily="18" charset="-34"/>
                <a:cs typeface="Angsana New" pitchFamily="18" charset="-34"/>
              </a:rPr>
              <a:t>- </a:t>
            </a:r>
            <a:r>
              <a:rPr lang="en-IN" sz="3200" b="1" dirty="0">
                <a:solidFill>
                  <a:schemeClr val="bg1"/>
                </a:solidFill>
                <a:latin typeface="Angsana New" pitchFamily="18" charset="-34"/>
                <a:cs typeface="Angsana New" pitchFamily="18" charset="-34"/>
              </a:rPr>
              <a:t>Wild Emperor penguins are only found in </a:t>
            </a:r>
            <a:r>
              <a:rPr lang="en-IN" sz="3200" b="1" u="sng" dirty="0">
                <a:solidFill>
                  <a:schemeClr val="bg1"/>
                </a:solidFill>
                <a:latin typeface="Angsana New" pitchFamily="18" charset="-34"/>
                <a:cs typeface="Angsana New" pitchFamily="18" charset="-34"/>
              </a:rPr>
              <a:t>Antarctica. </a:t>
            </a:r>
          </a:p>
          <a:p>
            <a:r>
              <a:rPr lang="en-IN" sz="3200" b="1" dirty="0" smtClean="0">
                <a:solidFill>
                  <a:schemeClr val="bg1"/>
                </a:solidFill>
                <a:latin typeface="Angsana New" pitchFamily="18" charset="-34"/>
                <a:cs typeface="Angsana New" pitchFamily="18" charset="-34"/>
              </a:rPr>
              <a:t>Height - About 1.1 -1.3m (Adult)</a:t>
            </a:r>
          </a:p>
          <a:p>
            <a:r>
              <a:rPr lang="en-IN" sz="3200" b="1" dirty="0" smtClean="0">
                <a:solidFill>
                  <a:schemeClr val="bg1"/>
                </a:solidFill>
                <a:latin typeface="Angsana New" pitchFamily="18" charset="-34"/>
                <a:cs typeface="Angsana New" pitchFamily="18" charset="-34"/>
              </a:rPr>
              <a:t>Weight - About 22.7 – 45.4 kg (Male’s weight is more than female)</a:t>
            </a:r>
          </a:p>
          <a:p>
            <a:r>
              <a:rPr lang="en-IN" sz="3200" b="1" dirty="0" smtClean="0">
                <a:solidFill>
                  <a:schemeClr val="bg1"/>
                </a:solidFill>
                <a:latin typeface="Angsana New" pitchFamily="18" charset="-34"/>
                <a:cs typeface="Angsana New" pitchFamily="18" charset="-34"/>
              </a:rPr>
              <a:t> </a:t>
            </a:r>
          </a:p>
          <a:p>
            <a:endParaRPr lang="en-IN" sz="3200" b="1" dirty="0" smtClean="0">
              <a:solidFill>
                <a:schemeClr val="bg1"/>
              </a:solidFill>
              <a:latin typeface="Angsana New" pitchFamily="18" charset="-34"/>
              <a:cs typeface="Angsana New" pitchFamily="18" charset="-34"/>
            </a:endParaRPr>
          </a:p>
          <a:p>
            <a:endParaRPr lang="en-IN" sz="3200" b="1" dirty="0">
              <a:solidFill>
                <a:schemeClr val="bg1"/>
              </a:solidFill>
            </a:endParaRPr>
          </a:p>
        </p:txBody>
      </p:sp>
      <p:sp>
        <p:nvSpPr>
          <p:cNvPr id="23" name="TextBox 22"/>
          <p:cNvSpPr txBox="1"/>
          <p:nvPr/>
        </p:nvSpPr>
        <p:spPr>
          <a:xfrm>
            <a:off x="357158" y="3429000"/>
            <a:ext cx="3071834" cy="830997"/>
          </a:xfrm>
          <a:prstGeom prst="rect">
            <a:avLst/>
          </a:prstGeom>
          <a:noFill/>
        </p:spPr>
        <p:txBody>
          <a:bodyPr wrap="square" rtlCol="0">
            <a:spAutoFit/>
          </a:bodyPr>
          <a:lstStyle/>
          <a:p>
            <a:r>
              <a:rPr lang="en-IN" sz="2400" b="1" dirty="0" smtClean="0">
                <a:solidFill>
                  <a:schemeClr val="bg1"/>
                </a:solidFill>
              </a:rPr>
              <a:t>   Emperor penguin </a:t>
            </a:r>
            <a:r>
              <a:rPr lang="en-IN" sz="2400" b="1" u="sng" dirty="0" smtClean="0">
                <a:solidFill>
                  <a:schemeClr val="bg1"/>
                </a:solidFill>
              </a:rPr>
              <a:t>   </a:t>
            </a:r>
            <a:r>
              <a:rPr lang="en-IN" sz="2400" b="1" i="1" u="sng" dirty="0" smtClean="0">
                <a:solidFill>
                  <a:schemeClr val="bg1"/>
                </a:solidFill>
              </a:rPr>
              <a:t>(</a:t>
            </a:r>
            <a:r>
              <a:rPr lang="en-IN" sz="2400" b="1" i="1" u="sng" dirty="0" err="1" smtClean="0">
                <a:solidFill>
                  <a:schemeClr val="bg1"/>
                </a:solidFill>
              </a:rPr>
              <a:t>Aptenodytes</a:t>
            </a:r>
            <a:r>
              <a:rPr lang="en-IN" sz="2400" b="1" i="1" u="sng" dirty="0" smtClean="0">
                <a:solidFill>
                  <a:schemeClr val="bg1"/>
                </a:solidFill>
              </a:rPr>
              <a:t> </a:t>
            </a:r>
            <a:r>
              <a:rPr lang="en-IN" sz="2400" b="1" i="1" dirty="0" smtClean="0">
                <a:solidFill>
                  <a:schemeClr val="bg1"/>
                </a:solidFill>
              </a:rPr>
              <a:t> </a:t>
            </a:r>
            <a:r>
              <a:rPr lang="en-IN" sz="2400" b="1" i="1" u="sng" dirty="0" err="1" smtClean="0">
                <a:solidFill>
                  <a:schemeClr val="bg1"/>
                </a:solidFill>
              </a:rPr>
              <a:t>forsteri</a:t>
            </a:r>
            <a:r>
              <a:rPr lang="en-IN" sz="2400" b="1" u="sng" dirty="0" smtClean="0">
                <a:solidFill>
                  <a:schemeClr val="bg1"/>
                </a:solidFill>
              </a:rPr>
              <a:t>)</a:t>
            </a:r>
            <a:endParaRPr lang="en-IN" sz="2400" b="1" u="sng" dirty="0">
              <a:solidFill>
                <a:schemeClr val="bg1"/>
              </a:solidFill>
            </a:endParaRPr>
          </a:p>
        </p:txBody>
      </p:sp>
      <p:sp>
        <p:nvSpPr>
          <p:cNvPr id="24" name="TextBox 23"/>
          <p:cNvSpPr txBox="1"/>
          <p:nvPr/>
        </p:nvSpPr>
        <p:spPr>
          <a:xfrm>
            <a:off x="3643306" y="285728"/>
            <a:ext cx="4929222" cy="2554545"/>
          </a:xfrm>
          <a:prstGeom prst="rect">
            <a:avLst/>
          </a:prstGeom>
          <a:noFill/>
        </p:spPr>
        <p:txBody>
          <a:bodyPr wrap="square" rtlCol="0">
            <a:spAutoFit/>
          </a:bodyPr>
          <a:lstStyle/>
          <a:p>
            <a:r>
              <a:rPr lang="en-IN" sz="2000" b="1" u="sng" dirty="0">
                <a:solidFill>
                  <a:schemeClr val="bg1"/>
                </a:solidFill>
              </a:rPr>
              <a:t>Systematic position (Acc. To J.Z. Young, 1981)</a:t>
            </a:r>
          </a:p>
          <a:p>
            <a:pPr>
              <a:buFont typeface="Arial" pitchFamily="34" charset="0"/>
              <a:buChar char="•"/>
            </a:pPr>
            <a:r>
              <a:rPr lang="en-IN" sz="2000" b="1" dirty="0">
                <a:solidFill>
                  <a:schemeClr val="bg1"/>
                </a:solidFill>
              </a:rPr>
              <a:t>Kingdom: </a:t>
            </a:r>
            <a:r>
              <a:rPr lang="en-IN" sz="2000" b="1" dirty="0" err="1">
                <a:solidFill>
                  <a:schemeClr val="bg1"/>
                </a:solidFill>
              </a:rPr>
              <a:t>Animalia</a:t>
            </a:r>
            <a:endParaRPr lang="en-IN" sz="2000" b="1" dirty="0">
              <a:solidFill>
                <a:schemeClr val="bg1"/>
              </a:solidFill>
            </a:endParaRPr>
          </a:p>
          <a:p>
            <a:pPr>
              <a:buFont typeface="Arial" pitchFamily="34" charset="0"/>
              <a:buChar char="•"/>
            </a:pPr>
            <a:r>
              <a:rPr lang="en-IN" sz="2000" b="1" dirty="0">
                <a:solidFill>
                  <a:schemeClr val="bg1"/>
                </a:solidFill>
              </a:rPr>
              <a:t>Phylum: </a:t>
            </a:r>
            <a:r>
              <a:rPr lang="en-IN" sz="2000" b="1" dirty="0" err="1">
                <a:solidFill>
                  <a:schemeClr val="bg1"/>
                </a:solidFill>
              </a:rPr>
              <a:t>Chordata</a:t>
            </a:r>
            <a:r>
              <a:rPr lang="en-IN" sz="2000" b="1" dirty="0">
                <a:solidFill>
                  <a:schemeClr val="bg1"/>
                </a:solidFill>
              </a:rPr>
              <a:t> </a:t>
            </a:r>
          </a:p>
          <a:p>
            <a:pPr>
              <a:buFont typeface="Arial" pitchFamily="34" charset="0"/>
              <a:buChar char="•"/>
            </a:pPr>
            <a:r>
              <a:rPr lang="en-IN" sz="2000" b="1" dirty="0" smtClean="0">
                <a:solidFill>
                  <a:schemeClr val="bg1"/>
                </a:solidFill>
              </a:rPr>
              <a:t>Class</a:t>
            </a:r>
            <a:r>
              <a:rPr lang="en-IN" sz="2000" b="1" dirty="0">
                <a:solidFill>
                  <a:schemeClr val="bg1"/>
                </a:solidFill>
              </a:rPr>
              <a:t>: </a:t>
            </a:r>
            <a:r>
              <a:rPr lang="en-IN" sz="2000" b="1" dirty="0" smtClean="0">
                <a:solidFill>
                  <a:schemeClr val="bg1"/>
                </a:solidFill>
              </a:rPr>
              <a:t>Aves </a:t>
            </a:r>
            <a:endParaRPr lang="en-IN" sz="2000" b="1" dirty="0">
              <a:solidFill>
                <a:schemeClr val="bg1"/>
              </a:solidFill>
            </a:endParaRPr>
          </a:p>
          <a:p>
            <a:pPr>
              <a:buFont typeface="Arial" pitchFamily="34" charset="0"/>
              <a:buChar char="•"/>
            </a:pPr>
            <a:r>
              <a:rPr lang="en-IN" sz="2000" b="1" dirty="0" smtClean="0">
                <a:solidFill>
                  <a:schemeClr val="bg1"/>
                </a:solidFill>
              </a:rPr>
              <a:t>Order: </a:t>
            </a:r>
            <a:r>
              <a:rPr lang="en-IN" sz="2000" b="1" dirty="0" err="1" smtClean="0">
                <a:solidFill>
                  <a:schemeClr val="bg1"/>
                </a:solidFill>
              </a:rPr>
              <a:t>Sphenisciformes</a:t>
            </a:r>
            <a:endParaRPr lang="en-IN" sz="2000" b="1" dirty="0">
              <a:solidFill>
                <a:schemeClr val="bg1"/>
              </a:solidFill>
            </a:endParaRPr>
          </a:p>
          <a:p>
            <a:pPr>
              <a:buFont typeface="Arial" pitchFamily="34" charset="0"/>
              <a:buChar char="•"/>
            </a:pPr>
            <a:r>
              <a:rPr lang="en-IN" sz="2000" b="1" dirty="0">
                <a:solidFill>
                  <a:schemeClr val="bg1"/>
                </a:solidFill>
              </a:rPr>
              <a:t>Family</a:t>
            </a:r>
            <a:r>
              <a:rPr lang="en-IN" sz="2000" b="1" dirty="0" smtClean="0">
                <a:solidFill>
                  <a:schemeClr val="bg1"/>
                </a:solidFill>
              </a:rPr>
              <a:t>: </a:t>
            </a:r>
            <a:r>
              <a:rPr lang="en-IN" sz="2000" b="1" dirty="0" err="1" smtClean="0">
                <a:solidFill>
                  <a:schemeClr val="bg1"/>
                </a:solidFill>
              </a:rPr>
              <a:t>Spheniscidae</a:t>
            </a:r>
            <a:endParaRPr lang="en-IN" sz="2000" b="1" dirty="0">
              <a:solidFill>
                <a:schemeClr val="bg1"/>
              </a:solidFill>
            </a:endParaRPr>
          </a:p>
          <a:p>
            <a:pPr>
              <a:buFont typeface="Arial" pitchFamily="34" charset="0"/>
              <a:buChar char="•"/>
            </a:pPr>
            <a:r>
              <a:rPr lang="en-IN" sz="2000" b="1" dirty="0">
                <a:solidFill>
                  <a:schemeClr val="bg1"/>
                </a:solidFill>
              </a:rPr>
              <a:t>Genus: </a:t>
            </a:r>
            <a:r>
              <a:rPr lang="en-IN" sz="2000" b="1" i="1" dirty="0" err="1" smtClean="0">
                <a:solidFill>
                  <a:schemeClr val="bg1"/>
                </a:solidFill>
              </a:rPr>
              <a:t>Aptenodytes</a:t>
            </a:r>
            <a:endParaRPr lang="en-IN" sz="2000" b="1" i="1" dirty="0">
              <a:solidFill>
                <a:schemeClr val="bg1"/>
              </a:solidFill>
            </a:endParaRPr>
          </a:p>
          <a:p>
            <a:pPr>
              <a:buFont typeface="Arial" pitchFamily="34" charset="0"/>
              <a:buChar char="•"/>
            </a:pPr>
            <a:r>
              <a:rPr lang="en-IN" sz="2000" b="1" dirty="0">
                <a:solidFill>
                  <a:schemeClr val="bg1"/>
                </a:solidFill>
              </a:rPr>
              <a:t>Species: </a:t>
            </a:r>
            <a:r>
              <a:rPr lang="en-IN" sz="2000" b="1" i="1" dirty="0" err="1" smtClean="0">
                <a:solidFill>
                  <a:schemeClr val="bg1"/>
                </a:solidFill>
              </a:rPr>
              <a:t>Aptenodytes</a:t>
            </a:r>
            <a:r>
              <a:rPr lang="en-IN" sz="2000" b="1" i="1" dirty="0" smtClean="0">
                <a:solidFill>
                  <a:schemeClr val="bg1"/>
                </a:solidFill>
              </a:rPr>
              <a:t> </a:t>
            </a:r>
            <a:r>
              <a:rPr lang="en-IN" sz="2000" b="1" i="1" dirty="0" err="1" smtClean="0">
                <a:solidFill>
                  <a:schemeClr val="bg1"/>
                </a:solidFill>
              </a:rPr>
              <a:t>forsteri</a:t>
            </a:r>
            <a:endParaRPr lang="en-IN" sz="2000" b="1" i="1"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0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6" presetClass="path" presetSubtype="0" accel="50000" decel="50000" fill="hold" nodeType="clickEffect">
                                  <p:stCondLst>
                                    <p:cond delay="0"/>
                                  </p:stCondLst>
                                  <p:childTnLst>
                                    <p:animMotion origin="layout" path="M 5.55556E-7 -4.19056E-6 L 5.55556E-7 -0.08441 C 5.55556E-7 -0.12234 -0.12899 -0.16859 -0.23368 -0.16859 L -0.46719 -0.16859 " pathEditMode="fixed" rAng="0" ptsTypes="FfFF">
                                      <p:cBhvr>
                                        <p:cTn id="17" dur="2000" fill="hold"/>
                                        <p:tgtEl>
                                          <p:spTgt spid="11"/>
                                        </p:tgtEl>
                                        <p:attrNameLst>
                                          <p:attrName>ppt_x</p:attrName>
                                          <p:attrName>ppt_y</p:attrName>
                                        </p:attrNameLst>
                                      </p:cBhvr>
                                      <p:rCtr x="-234" y="-84"/>
                                    </p:animMotion>
                                  </p:childTnLst>
                                </p:cTn>
                              </p:par>
                            </p:childTnLst>
                          </p:cTn>
                        </p:par>
                        <p:par>
                          <p:cTn id="18" fill="hold">
                            <p:stCondLst>
                              <p:cond delay="2000"/>
                            </p:stCondLst>
                            <p:childTnLst>
                              <p:par>
                                <p:cTn id="19" presetID="6" presetClass="emph" presetSubtype="0" fill="hold" nodeType="afterEffect">
                                  <p:stCondLst>
                                    <p:cond delay="0"/>
                                  </p:stCondLst>
                                  <p:childTnLst>
                                    <p:animScale>
                                      <p:cBhvr>
                                        <p:cTn id="20" dur="2000" fill="hold"/>
                                        <p:tgtEl>
                                          <p:spTgt spid="11"/>
                                        </p:tgtEl>
                                      </p:cBhvr>
                                      <p:by x="200000" y="200000"/>
                                    </p:animScale>
                                  </p:childTnLst>
                                </p:cTn>
                              </p:par>
                              <p:par>
                                <p:cTn id="21" presetID="10" presetClass="entr" presetSubtype="0" fill="hold" nodeType="withEffect">
                                  <p:stCondLst>
                                    <p:cond delay="1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55"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strVal val="#ppt_w*0.70"/>
                                          </p:val>
                                        </p:tav>
                                        <p:tav tm="100000">
                                          <p:val>
                                            <p:strVal val="#ppt_w"/>
                                          </p:val>
                                        </p:tav>
                                      </p:tavLst>
                                    </p:anim>
                                    <p:anim calcmode="lin" valueType="num">
                                      <p:cBhvr>
                                        <p:cTn id="27" dur="1000" fill="hold"/>
                                        <p:tgtEl>
                                          <p:spTgt spid="21"/>
                                        </p:tgtEl>
                                        <p:attrNameLst>
                                          <p:attrName>ppt_h</p:attrName>
                                        </p:attrNameLst>
                                      </p:cBhvr>
                                      <p:tavLst>
                                        <p:tav tm="0">
                                          <p:val>
                                            <p:strVal val="#ppt_h"/>
                                          </p:val>
                                        </p:tav>
                                        <p:tav tm="100000">
                                          <p:val>
                                            <p:strVal val="#ppt_h"/>
                                          </p:val>
                                        </p:tav>
                                      </p:tavLst>
                                    </p:anim>
                                    <p:animEffect transition="in" filter="fade">
                                      <p:cBhvr>
                                        <p:cTn id="28" dur="1000"/>
                                        <p:tgtEl>
                                          <p:spTgt spid="21"/>
                                        </p:tgtEl>
                                      </p:cBhvr>
                                    </p:animEffect>
                                  </p:childTnLst>
                                </p:cTn>
                              </p:par>
                            </p:childTnLst>
                          </p:cTn>
                        </p:par>
                        <p:par>
                          <p:cTn id="29" fill="hold">
                            <p:stCondLst>
                              <p:cond delay="5000"/>
                            </p:stCondLst>
                            <p:childTnLst>
                              <p:par>
                                <p:cTn id="30" presetID="18" presetClass="entr" presetSubtype="12"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trips(downLeft)">
                                      <p:cBhvr>
                                        <p:cTn id="32" dur="1000"/>
                                        <p:tgtEl>
                                          <p:spTgt spid="24"/>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Left)">
                                      <p:cBhvr>
                                        <p:cTn id="35" dur="1000"/>
                                        <p:tgtEl>
                                          <p:spTgt spid="2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trips(downLeft)">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a5fe7ce8dac051e04b9e45356e4c9c.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14282" y="1714488"/>
            <a:ext cx="4786346" cy="2308324"/>
          </a:xfrm>
          <a:prstGeom prst="rect">
            <a:avLst/>
          </a:prstGeom>
          <a:noFill/>
        </p:spPr>
        <p:txBody>
          <a:bodyPr wrap="square" rtlCol="0">
            <a:spAutoFit/>
          </a:bodyPr>
          <a:lstStyle/>
          <a:p>
            <a:pPr marL="342900" indent="-342900">
              <a:buAutoNum type="arabicPeriod"/>
            </a:pPr>
            <a:r>
              <a:rPr lang="en-US" sz="2400" b="1" u="sng" dirty="0" smtClean="0">
                <a:latin typeface="+mj-lt"/>
              </a:rPr>
              <a:t>Colonial nesting  </a:t>
            </a:r>
            <a:r>
              <a:rPr lang="en-US" sz="2400" b="1" dirty="0" smtClean="0">
                <a:latin typeface="+mj-lt"/>
              </a:rPr>
              <a:t> </a:t>
            </a:r>
            <a:r>
              <a:rPr lang="en-US" sz="2000" b="1" dirty="0" smtClean="0">
                <a:latin typeface="Andalus" pitchFamily="18" charset="-78"/>
                <a:cs typeface="Andalus" pitchFamily="18" charset="-78"/>
              </a:rPr>
              <a:t>:</a:t>
            </a:r>
            <a:r>
              <a:rPr lang="en-IN" sz="2000" b="1" dirty="0" smtClean="0">
                <a:latin typeface="Andalus" pitchFamily="18" charset="-78"/>
                <a:cs typeface="Andalus" pitchFamily="18" charset="-78"/>
              </a:rPr>
              <a:t>  Emperor penguins exhibit a unique colonial nesting behaviour, forming large breeding colonies during the Antarctic winter to protect against the extreme cold.</a:t>
            </a:r>
          </a:p>
          <a:p>
            <a:pPr marL="342900" indent="-342900"/>
            <a:r>
              <a:rPr lang="en-IN" sz="2000" b="1" dirty="0" smtClean="0">
                <a:latin typeface="Andalus" pitchFamily="18" charset="-78"/>
                <a:cs typeface="Andalus" pitchFamily="18" charset="-78"/>
              </a:rPr>
              <a:t>                                              </a:t>
            </a:r>
            <a:r>
              <a:rPr lang="en-US" sz="2000" b="1" dirty="0" smtClean="0">
                <a:latin typeface="Andalus" pitchFamily="18" charset="-78"/>
                <a:cs typeface="Andalus" pitchFamily="18" charset="-78"/>
              </a:rPr>
              <a:t> </a:t>
            </a:r>
            <a:endParaRPr lang="en-IN" sz="2000" b="1" dirty="0">
              <a:latin typeface="Andalus" pitchFamily="18" charset="-78"/>
              <a:cs typeface="Andalus" pitchFamily="18" charset="-78"/>
            </a:endParaRPr>
          </a:p>
        </p:txBody>
      </p:sp>
      <p:sp>
        <p:nvSpPr>
          <p:cNvPr id="6" name="Rectangle 5"/>
          <p:cNvSpPr/>
          <p:nvPr/>
        </p:nvSpPr>
        <p:spPr>
          <a:xfrm>
            <a:off x="1643042" y="428604"/>
            <a:ext cx="60177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u="sng" cap="all" dirty="0" smtClean="0">
                <a:ln w="0"/>
                <a:solidFill>
                  <a:schemeClr val="tx1">
                    <a:lumMod val="95000"/>
                    <a:lumOff val="5000"/>
                  </a:schemeClr>
                </a:solidFill>
                <a:effectLst>
                  <a:reflection blurRad="12700" stA="50000" endPos="50000" dist="5000" dir="5400000" sy="-100000" rotWithShape="0"/>
                </a:effectLst>
              </a:rPr>
              <a:t>General behavior</a:t>
            </a:r>
            <a:endParaRPr lang="en-US" sz="5400" b="1" u="sng" cap="all" spc="0" dirty="0">
              <a:ln w="0"/>
              <a:solidFill>
                <a:schemeClr val="tx1">
                  <a:lumMod val="95000"/>
                  <a:lumOff val="5000"/>
                </a:schemeClr>
              </a:solidFill>
              <a:effectLst>
                <a:reflection blurRad="12700" stA="50000" endPos="50000" dist="5000" dir="5400000" sy="-100000" rotWithShape="0"/>
              </a:effectLst>
            </a:endParaRPr>
          </a:p>
        </p:txBody>
      </p:sp>
      <p:pic>
        <p:nvPicPr>
          <p:cNvPr id="7" name="Picture 6" descr="images (13).jpg"/>
          <p:cNvPicPr>
            <a:picLocks noChangeAspect="1"/>
          </p:cNvPicPr>
          <p:nvPr/>
        </p:nvPicPr>
        <p:blipFill>
          <a:blip r:embed="rId3"/>
          <a:stretch>
            <a:fillRect/>
          </a:stretch>
        </p:blipFill>
        <p:spPr>
          <a:xfrm>
            <a:off x="5072066" y="1785926"/>
            <a:ext cx="3714744" cy="17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00034" y="3714752"/>
            <a:ext cx="8858280" cy="646331"/>
          </a:xfrm>
          <a:prstGeom prst="rect">
            <a:avLst/>
          </a:prstGeom>
          <a:noFill/>
        </p:spPr>
        <p:txBody>
          <a:bodyPr wrap="square" rtlCol="0">
            <a:spAutoFit/>
          </a:bodyPr>
          <a:lstStyle/>
          <a:p>
            <a:r>
              <a:rPr lang="en-US" b="1" dirty="0" smtClean="0">
                <a:latin typeface="Andalus" pitchFamily="18" charset="-78"/>
                <a:cs typeface="Andalus" pitchFamily="18" charset="-78"/>
              </a:rPr>
              <a:t> </a:t>
            </a:r>
            <a:r>
              <a:rPr lang="en-IN" b="1" dirty="0" smtClean="0">
                <a:latin typeface="Andalus" pitchFamily="18" charset="-78"/>
                <a:cs typeface="Andalus" pitchFamily="18" charset="-78"/>
              </a:rPr>
              <a:t>The brooding and nesting period for emperor penguins runs from August through to late November.</a:t>
            </a:r>
            <a:endParaRPr lang="en-IN" dirty="0"/>
          </a:p>
        </p:txBody>
      </p:sp>
      <p:sp>
        <p:nvSpPr>
          <p:cNvPr id="13" name="TextBox 12"/>
          <p:cNvSpPr txBox="1"/>
          <p:nvPr/>
        </p:nvSpPr>
        <p:spPr>
          <a:xfrm>
            <a:off x="214282" y="1714488"/>
            <a:ext cx="5929354" cy="2000548"/>
          </a:xfrm>
          <a:prstGeom prst="rect">
            <a:avLst/>
          </a:prstGeom>
          <a:noFill/>
        </p:spPr>
        <p:txBody>
          <a:bodyPr wrap="square" rtlCol="0">
            <a:spAutoFit/>
          </a:bodyPr>
          <a:lstStyle/>
          <a:p>
            <a:pPr marL="457200" indent="-457200"/>
            <a:r>
              <a:rPr lang="en-IN" sz="2400" b="1" dirty="0" smtClean="0">
                <a:latin typeface="+mj-lt"/>
              </a:rPr>
              <a:t>2.   </a:t>
            </a:r>
            <a:r>
              <a:rPr lang="en-IN" sz="2400" b="1" u="sng" dirty="0" smtClean="0">
                <a:latin typeface="+mj-lt"/>
              </a:rPr>
              <a:t>Cooperative </a:t>
            </a:r>
            <a:r>
              <a:rPr lang="en-IN" sz="2400" b="1" u="sng" dirty="0">
                <a:latin typeface="+mj-lt"/>
              </a:rPr>
              <a:t>Breeding: </a:t>
            </a:r>
            <a:r>
              <a:rPr lang="en-IN" sz="2000" b="1" dirty="0">
                <a:latin typeface="Andalus" pitchFamily="18" charset="-78"/>
                <a:cs typeface="Andalus" pitchFamily="18" charset="-78"/>
              </a:rPr>
              <a:t>Both parents actively participate in incubating the egg, taking turns to keep it warm by balancing it on their feet. This cooperative breeding strategy enhances the chances of chick survival</a:t>
            </a:r>
            <a:r>
              <a:rPr lang="en-IN" sz="2000" b="1" dirty="0" smtClean="0">
                <a:latin typeface="Andalus" pitchFamily="18" charset="-78"/>
                <a:cs typeface="Andalus" pitchFamily="18" charset="-78"/>
              </a:rPr>
              <a:t>.</a:t>
            </a:r>
          </a:p>
          <a:p>
            <a:pPr marL="457200" indent="-457200">
              <a:buAutoNum type="arabicPeriod"/>
            </a:pPr>
            <a:endParaRPr lang="en-IN" sz="2000" b="1" dirty="0">
              <a:latin typeface="Andalus" pitchFamily="18" charset="-78"/>
              <a:cs typeface="Andalus" pitchFamily="18" charset="-78"/>
            </a:endParaRPr>
          </a:p>
        </p:txBody>
      </p:sp>
      <p:pic>
        <p:nvPicPr>
          <p:cNvPr id="14" name="Picture 13" descr="01202898.jpg"/>
          <p:cNvPicPr>
            <a:picLocks noChangeAspect="1"/>
          </p:cNvPicPr>
          <p:nvPr/>
        </p:nvPicPr>
        <p:blipFill>
          <a:blip r:embed="rId4" cstate="print"/>
          <a:stretch>
            <a:fillRect/>
          </a:stretch>
        </p:blipFill>
        <p:spPr>
          <a:xfrm>
            <a:off x="6429388" y="1571612"/>
            <a:ext cx="1475232"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14282" y="1714488"/>
            <a:ext cx="5929354" cy="2923877"/>
          </a:xfrm>
          <a:prstGeom prst="rect">
            <a:avLst/>
          </a:prstGeom>
          <a:noFill/>
        </p:spPr>
        <p:txBody>
          <a:bodyPr wrap="square" rtlCol="0">
            <a:spAutoFit/>
          </a:bodyPr>
          <a:lstStyle/>
          <a:p>
            <a:pPr marL="457200" indent="-457200"/>
            <a:r>
              <a:rPr lang="en-IN" sz="2400" b="1" dirty="0" smtClean="0">
                <a:latin typeface="+mj-lt"/>
              </a:rPr>
              <a:t>3.    </a:t>
            </a:r>
            <a:r>
              <a:rPr lang="en-IN" sz="2400" b="1" u="sng" dirty="0" smtClean="0">
                <a:latin typeface="+mj-lt"/>
              </a:rPr>
              <a:t>Long-distance </a:t>
            </a:r>
            <a:r>
              <a:rPr lang="en-IN" sz="2400" b="1" u="sng" dirty="0">
                <a:latin typeface="+mj-lt"/>
              </a:rPr>
              <a:t>Travel</a:t>
            </a:r>
            <a:r>
              <a:rPr lang="en-IN" sz="2400" b="1" dirty="0">
                <a:latin typeface="+mj-lt"/>
              </a:rPr>
              <a:t>:  </a:t>
            </a:r>
            <a:r>
              <a:rPr lang="en-IN" sz="2000" b="1" dirty="0">
                <a:latin typeface="Andalus" pitchFamily="18" charset="-78"/>
                <a:cs typeface="Andalus" pitchFamily="18" charset="-78"/>
              </a:rPr>
              <a:t>Emperor penguins are known for </a:t>
            </a:r>
            <a:r>
              <a:rPr lang="en-IN" sz="2000" b="1" dirty="0" smtClean="0">
                <a:latin typeface="Andalus" pitchFamily="18" charset="-78"/>
                <a:cs typeface="Andalus" pitchFamily="18" charset="-78"/>
              </a:rPr>
              <a:t>their impressive </a:t>
            </a:r>
            <a:r>
              <a:rPr lang="en-IN" sz="2000" b="1" dirty="0">
                <a:latin typeface="Andalus" pitchFamily="18" charset="-78"/>
                <a:cs typeface="Andalus" pitchFamily="18" charset="-78"/>
              </a:rPr>
              <a:t>long-distance travel during the breeding season. They can cover significant distances on foot, sometimes trekking over 100 </a:t>
            </a:r>
            <a:r>
              <a:rPr lang="en-IN" sz="2000" b="1" dirty="0" smtClean="0">
                <a:latin typeface="Andalus" pitchFamily="18" charset="-78"/>
                <a:cs typeface="Andalus" pitchFamily="18" charset="-78"/>
              </a:rPr>
              <a:t>kilometres </a:t>
            </a:r>
            <a:r>
              <a:rPr lang="en-IN" sz="2000" b="1" dirty="0">
                <a:latin typeface="Andalus" pitchFamily="18" charset="-78"/>
                <a:cs typeface="Andalus" pitchFamily="18" charset="-78"/>
              </a:rPr>
              <a:t>to reach their breeding grounds</a:t>
            </a:r>
            <a:r>
              <a:rPr lang="en-IN" sz="2000" b="1" dirty="0" smtClean="0">
                <a:latin typeface="Andalus" pitchFamily="18" charset="-78"/>
                <a:cs typeface="Andalus" pitchFamily="18" charset="-78"/>
              </a:rPr>
              <a:t>. </a:t>
            </a:r>
          </a:p>
          <a:p>
            <a:endParaRPr lang="en-US" sz="2000" b="1" dirty="0">
              <a:latin typeface="Andalus" pitchFamily="18" charset="-78"/>
              <a:cs typeface="Andalus" pitchFamily="18" charset="-78"/>
            </a:endParaRPr>
          </a:p>
          <a:p>
            <a:r>
              <a:rPr lang="en-US" sz="2000" b="1" dirty="0" smtClean="0">
                <a:latin typeface="Andalus" pitchFamily="18" charset="-78"/>
                <a:cs typeface="Andalus" pitchFamily="18" charset="-78"/>
              </a:rPr>
              <a:t>  </a:t>
            </a:r>
            <a:endParaRPr lang="en-IN" sz="2000" b="1" dirty="0" smtClean="0">
              <a:latin typeface="Andalus" pitchFamily="18" charset="-78"/>
              <a:cs typeface="Andalus" pitchFamily="18" charset="-78"/>
            </a:endParaRPr>
          </a:p>
          <a:p>
            <a:endParaRPr lang="en-IN" sz="2000" b="1" dirty="0">
              <a:latin typeface="Andalus" pitchFamily="18" charset="-78"/>
              <a:cs typeface="Andalus" pitchFamily="18" charset="-78"/>
            </a:endParaRPr>
          </a:p>
        </p:txBody>
      </p:sp>
      <p:pic>
        <p:nvPicPr>
          <p:cNvPr id="16" name="Picture 15" descr="download (15).jpg"/>
          <p:cNvPicPr>
            <a:picLocks noChangeAspect="1"/>
          </p:cNvPicPr>
          <p:nvPr/>
        </p:nvPicPr>
        <p:blipFill>
          <a:blip r:embed="rId5"/>
          <a:srcRect t="20718"/>
          <a:stretch>
            <a:fillRect/>
          </a:stretch>
        </p:blipFill>
        <p:spPr>
          <a:xfrm>
            <a:off x="6072198" y="1857364"/>
            <a:ext cx="2647950" cy="172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14282" y="1714488"/>
            <a:ext cx="5929354" cy="2000548"/>
          </a:xfrm>
          <a:prstGeom prst="rect">
            <a:avLst/>
          </a:prstGeom>
          <a:noFill/>
        </p:spPr>
        <p:txBody>
          <a:bodyPr wrap="square" rtlCol="0">
            <a:spAutoFit/>
          </a:bodyPr>
          <a:lstStyle/>
          <a:p>
            <a:pPr marL="457200" indent="-457200"/>
            <a:r>
              <a:rPr lang="en-IN" sz="2400" b="1" dirty="0" smtClean="0">
                <a:latin typeface="+mj-lt"/>
              </a:rPr>
              <a:t>4.  </a:t>
            </a:r>
            <a:r>
              <a:rPr lang="en-IN" sz="2400" b="1" u="sng" dirty="0" smtClean="0">
                <a:latin typeface="+mj-lt"/>
              </a:rPr>
              <a:t>Deep </a:t>
            </a:r>
            <a:r>
              <a:rPr lang="en-IN" sz="2400" b="1" u="sng" dirty="0">
                <a:latin typeface="+mj-lt"/>
              </a:rPr>
              <a:t>Diving: </a:t>
            </a:r>
            <a:r>
              <a:rPr lang="en-IN" sz="2000" b="1" dirty="0">
                <a:latin typeface="Andalus" pitchFamily="18" charset="-78"/>
                <a:cs typeface="Andalus" pitchFamily="18" charset="-78"/>
              </a:rPr>
              <a:t>Exceptional divers, emperor penguins can plunge to remarkable depths while hunting for food. They are capable of diving to depths of over 500 meters, relying on their streamlined bodies and efficient swimming techniques.</a:t>
            </a:r>
          </a:p>
        </p:txBody>
      </p:sp>
      <p:pic>
        <p:nvPicPr>
          <p:cNvPr id="18" name="Picture 17" descr="emperor penguins swim_0.jpg"/>
          <p:cNvPicPr>
            <a:picLocks noChangeAspect="1"/>
          </p:cNvPicPr>
          <p:nvPr/>
        </p:nvPicPr>
        <p:blipFill>
          <a:blip r:embed="rId6"/>
          <a:stretch>
            <a:fillRect/>
          </a:stretch>
        </p:blipFill>
        <p:spPr>
          <a:xfrm>
            <a:off x="6143636" y="1357298"/>
            <a:ext cx="2605082" cy="2378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par>
                                <p:cTn id="34" presetID="22" presetClass="entr" presetSubtype="4" fill="hold" grpId="1"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1000"/>
                                        <p:tgtEl>
                                          <p:spTgt spid="13"/>
                                        </p:tgtEl>
                                      </p:cBhvr>
                                    </p:animEffect>
                                  </p:childTnLst>
                                </p:cTn>
                              </p:par>
                              <p:par>
                                <p:cTn id="37" presetID="21"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4)">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3" nodeType="clickEffect">
                                  <p:stCondLst>
                                    <p:cond delay="0"/>
                                  </p:stCondLst>
                                  <p:childTnLst>
                                    <p:animEffect transition="out" filter="slide(fromBottom)">
                                      <p:cBhvr>
                                        <p:cTn id="43" dur="1000"/>
                                        <p:tgtEl>
                                          <p:spTgt spid="13"/>
                                        </p:tgtEl>
                                      </p:cBhvr>
                                    </p:animEffect>
                                    <p:set>
                                      <p:cBhvr>
                                        <p:cTn id="44" dur="1" fill="hold">
                                          <p:stCondLst>
                                            <p:cond delay="999"/>
                                          </p:stCondLst>
                                        </p:cTn>
                                        <p:tgtEl>
                                          <p:spTgt spid="1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par>
                                <p:cTn id="48" presetID="18" presetClass="entr" presetSubtype="12"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strips(downLeft)">
                                      <p:cBhvr>
                                        <p:cTn id="50" dur="500"/>
                                        <p:tgtEl>
                                          <p:spTgt spid="15"/>
                                        </p:tgtEl>
                                      </p:cBhvr>
                                    </p:animEffect>
                                  </p:childTnLst>
                                </p:cTn>
                              </p:par>
                              <p:par>
                                <p:cTn id="51" presetID="55"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strVal val="#ppt_w*0.70"/>
                                          </p:val>
                                        </p:tav>
                                        <p:tav tm="100000">
                                          <p:val>
                                            <p:strVal val="#ppt_w"/>
                                          </p:val>
                                        </p:tav>
                                      </p:tavLst>
                                    </p:anim>
                                    <p:anim calcmode="lin" valueType="num">
                                      <p:cBhvr>
                                        <p:cTn id="54" dur="1000" fill="hold"/>
                                        <p:tgtEl>
                                          <p:spTgt spid="16"/>
                                        </p:tgtEl>
                                        <p:attrNameLst>
                                          <p:attrName>ppt_h</p:attrName>
                                        </p:attrNameLst>
                                      </p:cBhvr>
                                      <p:tavLst>
                                        <p:tav tm="0">
                                          <p:val>
                                            <p:strVal val="#ppt_h"/>
                                          </p:val>
                                        </p:tav>
                                        <p:tav tm="100000">
                                          <p:val>
                                            <p:strVal val="#ppt_h"/>
                                          </p:val>
                                        </p:tav>
                                      </p:tavLst>
                                    </p:anim>
                                    <p:animEffect transition="in" filter="fade">
                                      <p:cBhvr>
                                        <p:cTn id="55" dur="1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xit" presetSubtype="12" fill="hold" grpId="1" nodeType="clickEffect">
                                  <p:stCondLst>
                                    <p:cond delay="0"/>
                                  </p:stCondLst>
                                  <p:childTnLst>
                                    <p:animEffect transition="out" filter="strips(downLeft)">
                                      <p:cBhvr>
                                        <p:cTn id="59" dur="1000"/>
                                        <p:tgtEl>
                                          <p:spTgt spid="15"/>
                                        </p:tgtEl>
                                      </p:cBhvr>
                                    </p:animEffect>
                                    <p:set>
                                      <p:cBhvr>
                                        <p:cTn id="60" dur="1" fill="hold">
                                          <p:stCondLst>
                                            <p:cond delay="999"/>
                                          </p:stCondLst>
                                        </p:cTn>
                                        <p:tgtEl>
                                          <p:spTgt spid="1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6"/>
                                        </p:tgtEl>
                                      </p:cBhvr>
                                    </p:animEffect>
                                    <p:set>
                                      <p:cBhvr>
                                        <p:cTn id="63" dur="1" fill="hold">
                                          <p:stCondLst>
                                            <p:cond delay="1999"/>
                                          </p:stCondLst>
                                        </p:cTn>
                                        <p:tgtEl>
                                          <p:spTgt spid="16"/>
                                        </p:tgtEl>
                                        <p:attrNameLst>
                                          <p:attrName>style.visibility</p:attrName>
                                        </p:attrNameLst>
                                      </p:cBhvr>
                                      <p:to>
                                        <p:strVal val="hidden"/>
                                      </p:to>
                                    </p:set>
                                  </p:childTnLst>
                                </p:cTn>
                              </p:par>
                              <p:par>
                                <p:cTn id="64" presetID="21" presetClass="entr" presetSubtype="4"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4)">
                                      <p:cBhvr>
                                        <p:cTn id="66" dur="2000"/>
                                        <p:tgtEl>
                                          <p:spTgt spid="17"/>
                                        </p:tgtEl>
                                      </p:cBhvr>
                                    </p:animEffect>
                                  </p:childTnLst>
                                </p:cTn>
                              </p:par>
                              <p:par>
                                <p:cTn id="67" presetID="18" presetClass="entr" presetSubtype="12"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strips(downLeft)">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8" grpId="0"/>
      <p:bldP spid="8" grpId="1"/>
      <p:bldP spid="13" grpId="1"/>
      <p:bldP spid="13" grpId="3"/>
      <p:bldP spid="15" grpId="0"/>
      <p:bldP spid="15"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5).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571472" y="357166"/>
            <a:ext cx="7928837"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u="sng" cap="all" spc="0" dirty="0" smtClean="0">
                <a:ln w="0"/>
                <a:effectLst>
                  <a:reflection blurRad="12700" stA="50000" endPos="50000" dist="5000" dir="5400000" sy="-100000" rotWithShape="0"/>
                </a:effectLst>
              </a:rPr>
              <a:t>Breeding habit (MARCH TO APRIL)</a:t>
            </a:r>
            <a:endParaRPr lang="en-US" sz="4000" b="1" u="sng" cap="all" spc="0" dirty="0">
              <a:ln w="0"/>
              <a:effectLst>
                <a:reflection blurRad="12700" stA="50000" endPos="50000" dist="5000" dir="5400000" sy="-100000" rotWithShape="0"/>
              </a:effectLst>
            </a:endParaRPr>
          </a:p>
        </p:txBody>
      </p:sp>
      <p:sp>
        <p:nvSpPr>
          <p:cNvPr id="6" name="TextBox 5"/>
          <p:cNvSpPr txBox="1"/>
          <p:nvPr/>
        </p:nvSpPr>
        <p:spPr>
          <a:xfrm>
            <a:off x="357158" y="1500174"/>
            <a:ext cx="5715040" cy="2000548"/>
          </a:xfrm>
          <a:prstGeom prst="rect">
            <a:avLst/>
          </a:prstGeom>
          <a:noFill/>
        </p:spPr>
        <p:txBody>
          <a:bodyPr wrap="square" rtlCol="0">
            <a:spAutoFit/>
          </a:bodyPr>
          <a:lstStyle/>
          <a:p>
            <a:pPr marL="342900" indent="-342900">
              <a:buFont typeface="+mj-lt"/>
              <a:buAutoNum type="arabicPeriod"/>
            </a:pPr>
            <a:r>
              <a:rPr lang="en-IN" sz="2400" b="1" u="sng" dirty="0" smtClean="0">
                <a:latin typeface="+mj-lt"/>
              </a:rPr>
              <a:t>Colonial Nesting</a:t>
            </a:r>
            <a:r>
              <a:rPr lang="en-IN" sz="2000" b="1" dirty="0" smtClean="0">
                <a:latin typeface="Andalus" pitchFamily="18" charset="-78"/>
                <a:cs typeface="Andalus" pitchFamily="18" charset="-78"/>
              </a:rPr>
              <a:t>: </a:t>
            </a:r>
          </a:p>
          <a:p>
            <a:pPr marL="342900" indent="-342900"/>
            <a:r>
              <a:rPr lang="en-IN" sz="2000" b="1" dirty="0" smtClean="0">
                <a:latin typeface="Andalus" pitchFamily="18" charset="-78"/>
                <a:cs typeface="Andalus" pitchFamily="18" charset="-78"/>
              </a:rPr>
              <a:t>      Emperor penguins breed in large colonies during the Antarctic winter, where thousands gather on ice shelves to form breeding colonies.</a:t>
            </a:r>
          </a:p>
          <a:p>
            <a:pPr marL="342900" indent="-342900"/>
            <a:endParaRPr lang="en-IN" sz="2000" b="1" dirty="0" smtClean="0">
              <a:latin typeface="Andalus" pitchFamily="18" charset="-78"/>
              <a:cs typeface="Andalus" pitchFamily="18" charset="-78"/>
            </a:endParaRPr>
          </a:p>
          <a:p>
            <a:pPr marL="342900" indent="-342900"/>
            <a:endParaRPr lang="en-IN" sz="2000" b="1" dirty="0">
              <a:latin typeface="Andalus" pitchFamily="18" charset="-78"/>
              <a:cs typeface="Andalus" pitchFamily="18" charset="-78"/>
            </a:endParaRPr>
          </a:p>
        </p:txBody>
      </p:sp>
      <p:pic>
        <p:nvPicPr>
          <p:cNvPr id="7" name="Picture 6" descr="images (14).jpg"/>
          <p:cNvPicPr>
            <a:picLocks noChangeAspect="1"/>
          </p:cNvPicPr>
          <p:nvPr/>
        </p:nvPicPr>
        <p:blipFill>
          <a:blip r:embed="rId3"/>
          <a:stretch>
            <a:fillRect/>
          </a:stretch>
        </p:blipFill>
        <p:spPr>
          <a:xfrm>
            <a:off x="6143636" y="164305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14348" y="3143248"/>
            <a:ext cx="5572164" cy="646331"/>
          </a:xfrm>
          <a:prstGeom prst="rect">
            <a:avLst/>
          </a:prstGeom>
          <a:noFill/>
        </p:spPr>
        <p:txBody>
          <a:bodyPr wrap="square" rtlCol="0">
            <a:spAutoFit/>
          </a:bodyPr>
          <a:lstStyle/>
          <a:p>
            <a:r>
              <a:rPr lang="en-IN" b="1" dirty="0" smtClean="0"/>
              <a:t>They are monogamous so they find a mating partner while colonial nesting</a:t>
            </a:r>
            <a:endParaRPr lang="en-IN" b="1" dirty="0"/>
          </a:p>
        </p:txBody>
      </p:sp>
      <p:sp>
        <p:nvSpPr>
          <p:cNvPr id="9" name="TextBox 8"/>
          <p:cNvSpPr txBox="1"/>
          <p:nvPr/>
        </p:nvSpPr>
        <p:spPr>
          <a:xfrm>
            <a:off x="357158" y="1500174"/>
            <a:ext cx="5715040" cy="2062103"/>
          </a:xfrm>
          <a:prstGeom prst="rect">
            <a:avLst/>
          </a:prstGeom>
          <a:noFill/>
        </p:spPr>
        <p:txBody>
          <a:bodyPr wrap="square" rtlCol="0">
            <a:spAutoFit/>
          </a:bodyPr>
          <a:lstStyle/>
          <a:p>
            <a:pPr marL="457200" indent="-457200">
              <a:buAutoNum type="arabicPeriod" startAt="2"/>
            </a:pPr>
            <a:r>
              <a:rPr lang="en-IN" sz="2400" b="1" u="sng" dirty="0" smtClean="0">
                <a:latin typeface="+mj-lt"/>
              </a:rPr>
              <a:t>Courtship </a:t>
            </a:r>
            <a:r>
              <a:rPr lang="en-IN" sz="2400" b="1" u="sng" dirty="0">
                <a:latin typeface="+mj-lt"/>
              </a:rPr>
              <a:t>and Mating Rituals: </a:t>
            </a:r>
            <a:endParaRPr lang="en-IN" sz="2400" b="1" u="sng" dirty="0" smtClean="0">
              <a:latin typeface="+mj-lt"/>
            </a:endParaRPr>
          </a:p>
          <a:p>
            <a:pPr marL="457200" indent="-457200"/>
            <a:r>
              <a:rPr lang="en-IN" sz="2400" b="1" dirty="0">
                <a:latin typeface="+mj-lt"/>
                <a:cs typeface="Andalus" pitchFamily="18" charset="-78"/>
              </a:rPr>
              <a:t> </a:t>
            </a:r>
            <a:r>
              <a:rPr lang="en-IN" sz="2400" b="1" dirty="0" smtClean="0">
                <a:latin typeface="+mj-lt"/>
                <a:cs typeface="Andalus" pitchFamily="18" charset="-78"/>
              </a:rPr>
              <a:t>      </a:t>
            </a:r>
            <a:r>
              <a:rPr lang="en-IN" sz="2000" b="1" dirty="0" smtClean="0">
                <a:latin typeface="Andalus" pitchFamily="18" charset="-78"/>
                <a:cs typeface="Andalus" pitchFamily="18" charset="-78"/>
              </a:rPr>
              <a:t>Mating </a:t>
            </a:r>
            <a:r>
              <a:rPr lang="en-IN" sz="2000" b="1" dirty="0">
                <a:latin typeface="Andalus" pitchFamily="18" charset="-78"/>
                <a:cs typeface="Andalus" pitchFamily="18" charset="-78"/>
              </a:rPr>
              <a:t>begins with elaborate courtship rituals, involving vocal calls, head movements, and displays to attract a mate. Once paired, they engage in copulation, which occurs mainly through a unique "</a:t>
            </a:r>
            <a:r>
              <a:rPr lang="en-IN" sz="2000" b="1" dirty="0" err="1">
                <a:latin typeface="Andalus" pitchFamily="18" charset="-78"/>
                <a:cs typeface="Andalus" pitchFamily="18" charset="-78"/>
              </a:rPr>
              <a:t>cloacal</a:t>
            </a:r>
            <a:r>
              <a:rPr lang="en-IN" sz="2000" b="1" dirty="0">
                <a:latin typeface="Andalus" pitchFamily="18" charset="-78"/>
                <a:cs typeface="Andalus" pitchFamily="18" charset="-78"/>
              </a:rPr>
              <a:t> kiss."</a:t>
            </a:r>
          </a:p>
        </p:txBody>
      </p:sp>
      <p:pic>
        <p:nvPicPr>
          <p:cNvPr id="10" name="Picture 9" descr="kingpenguinsmating_UBld4zKtF-2-1-1.jpg"/>
          <p:cNvPicPr>
            <a:picLocks noChangeAspect="1"/>
          </p:cNvPicPr>
          <p:nvPr/>
        </p:nvPicPr>
        <p:blipFill>
          <a:blip r:embed="rId4"/>
          <a:srcRect b="5882"/>
          <a:stretch>
            <a:fillRect/>
          </a:stretch>
        </p:blipFill>
        <p:spPr>
          <a:xfrm>
            <a:off x="6143636" y="1643050"/>
            <a:ext cx="2357454"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57158" y="1500174"/>
            <a:ext cx="5143536" cy="2062103"/>
          </a:xfrm>
          <a:prstGeom prst="rect">
            <a:avLst/>
          </a:prstGeom>
          <a:noFill/>
        </p:spPr>
        <p:txBody>
          <a:bodyPr wrap="square" rtlCol="0">
            <a:spAutoFit/>
          </a:bodyPr>
          <a:lstStyle/>
          <a:p>
            <a:pPr marL="457200" indent="-457200">
              <a:buAutoNum type="arabicPeriod" startAt="3"/>
            </a:pPr>
            <a:r>
              <a:rPr lang="en-IN" sz="2400" b="1" u="sng" dirty="0" smtClean="0">
                <a:latin typeface="+mj-lt"/>
              </a:rPr>
              <a:t>Egg </a:t>
            </a:r>
            <a:r>
              <a:rPr lang="en-IN" sz="2400" b="1" u="sng" dirty="0">
                <a:latin typeface="+mj-lt"/>
              </a:rPr>
              <a:t>Incubation: </a:t>
            </a:r>
            <a:endParaRPr lang="en-IN" sz="2400" b="1" u="sng" dirty="0" smtClean="0">
              <a:latin typeface="+mj-lt"/>
            </a:endParaRPr>
          </a:p>
          <a:p>
            <a:pPr marL="457200" indent="-457200"/>
            <a:r>
              <a:rPr lang="en-IN" sz="2400" b="1" dirty="0" smtClean="0">
                <a:latin typeface="+mj-lt"/>
                <a:cs typeface="Andalus" pitchFamily="18" charset="-78"/>
              </a:rPr>
              <a:t>       </a:t>
            </a:r>
            <a:r>
              <a:rPr lang="en-IN" sz="2000" b="1" dirty="0" smtClean="0">
                <a:latin typeface="Andalus" pitchFamily="18" charset="-78"/>
                <a:cs typeface="Andalus" pitchFamily="18" charset="-78"/>
              </a:rPr>
              <a:t>After </a:t>
            </a:r>
            <a:r>
              <a:rPr lang="en-IN" sz="2000" b="1" dirty="0">
                <a:latin typeface="Andalus" pitchFamily="18" charset="-78"/>
                <a:cs typeface="Andalus" pitchFamily="18" charset="-78"/>
              </a:rPr>
              <a:t>mating, the female lays a single egg and transfers it to the male, who incubates it by balancing it on his feet, covered by a specialized brood pouch, while the female returns to the sea to feed.</a:t>
            </a:r>
          </a:p>
        </p:txBody>
      </p:sp>
      <p:pic>
        <p:nvPicPr>
          <p:cNvPr id="12" name="Picture 11" descr="ccc608bda58670abbc679cf586569ac5.jpg"/>
          <p:cNvPicPr>
            <a:picLocks noChangeAspect="1"/>
          </p:cNvPicPr>
          <p:nvPr/>
        </p:nvPicPr>
        <p:blipFill>
          <a:blip r:embed="rId5" cstate="print"/>
          <a:stretch>
            <a:fillRect/>
          </a:stretch>
        </p:blipFill>
        <p:spPr>
          <a:xfrm>
            <a:off x="6143636" y="1500174"/>
            <a:ext cx="2674861"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57158" y="1500174"/>
            <a:ext cx="5286412" cy="2062103"/>
          </a:xfrm>
          <a:prstGeom prst="rect">
            <a:avLst/>
          </a:prstGeom>
          <a:noFill/>
        </p:spPr>
        <p:txBody>
          <a:bodyPr wrap="square" rtlCol="0">
            <a:spAutoFit/>
          </a:bodyPr>
          <a:lstStyle/>
          <a:p>
            <a:pPr marL="457200" indent="-457200">
              <a:buAutoNum type="arabicPeriod" startAt="4"/>
            </a:pPr>
            <a:r>
              <a:rPr lang="en-IN" sz="2400" b="1" u="sng" dirty="0" smtClean="0">
                <a:latin typeface="+mj-lt"/>
              </a:rPr>
              <a:t>Shared </a:t>
            </a:r>
            <a:r>
              <a:rPr lang="en-IN" sz="2400" b="1" u="sng" dirty="0">
                <a:latin typeface="+mj-lt"/>
              </a:rPr>
              <a:t>Parental Care</a:t>
            </a:r>
            <a:r>
              <a:rPr lang="en-IN" sz="2400" b="1" u="sng" dirty="0" smtClean="0">
                <a:latin typeface="+mj-lt"/>
              </a:rPr>
              <a:t>:</a:t>
            </a:r>
          </a:p>
          <a:p>
            <a:pPr marL="457200" indent="-457200"/>
            <a:r>
              <a:rPr lang="en-IN" sz="2400" b="1" dirty="0">
                <a:latin typeface="+mj-lt"/>
              </a:rPr>
              <a:t> </a:t>
            </a:r>
            <a:r>
              <a:rPr lang="en-IN" sz="2400" b="1" dirty="0" smtClean="0">
                <a:latin typeface="+mj-lt"/>
              </a:rPr>
              <a:t>      </a:t>
            </a:r>
            <a:r>
              <a:rPr lang="en-IN" sz="2000" b="1" dirty="0">
                <a:latin typeface="Andalus" pitchFamily="18" charset="-78"/>
                <a:cs typeface="Andalus" pitchFamily="18" charset="-78"/>
              </a:rPr>
              <a:t>Both parents take turns incubating the egg and protecting it from the harsh Antarctic conditions. This shared parental care is crucial for the survival of the chick, which hatches after about two months.</a:t>
            </a:r>
          </a:p>
        </p:txBody>
      </p:sp>
      <p:pic>
        <p:nvPicPr>
          <p:cNvPr id="14" name="Picture 13" descr="Aptenodytes_forsteri_-Snow_Hill_Island,_Antarctica_-adults_and_juvenile-8.jpg"/>
          <p:cNvPicPr>
            <a:picLocks noChangeAspect="1"/>
          </p:cNvPicPr>
          <p:nvPr/>
        </p:nvPicPr>
        <p:blipFill>
          <a:blip r:embed="rId6" cstate="print"/>
          <a:stretch>
            <a:fillRect/>
          </a:stretch>
        </p:blipFill>
        <p:spPr>
          <a:xfrm>
            <a:off x="6215074" y="1500174"/>
            <a:ext cx="2071702" cy="2413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xit" presetSubtype="16" fill="hold" grpId="1" nodeType="clickEffect">
                                  <p:stCondLst>
                                    <p:cond delay="0"/>
                                  </p:stCondLst>
                                  <p:childTnLst>
                                    <p:animEffect transition="out" filter="plus(in)">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7"/>
                                        </p:tgtEl>
                                      </p:cBhvr>
                                    </p:animEffect>
                                    <p:set>
                                      <p:cBhvr>
                                        <p:cTn id="30" dur="1" fill="hold">
                                          <p:stCondLst>
                                            <p:cond delay="1999"/>
                                          </p:stCondLst>
                                        </p:cTn>
                                        <p:tgtEl>
                                          <p:spTgt spid="7"/>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21"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4)">
                                      <p:cBhvr>
                                        <p:cTn id="36" dur="2000"/>
                                        <p:tgtEl>
                                          <p:spTgt spid="9"/>
                                        </p:tgtEl>
                                      </p:cBhvr>
                                    </p:animEffect>
                                  </p:childTnLst>
                                </p:cTn>
                              </p:par>
                              <p:par>
                                <p:cTn id="37" presetID="18" presetClass="entr" presetSubtype="12"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10"/>
                                        </p:tgtEl>
                                      </p:cBhvr>
                                    </p:animEffect>
                                    <p:set>
                                      <p:cBhvr>
                                        <p:cTn id="44" dur="1" fill="hold">
                                          <p:stCondLst>
                                            <p:cond delay="1999"/>
                                          </p:stCondLst>
                                        </p:cTn>
                                        <p:tgtEl>
                                          <p:spTgt spid="10"/>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5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Scale>
                                      <p:cBhvr>
                                        <p:cTn id="5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1"/>
                                        </p:tgtEl>
                                        <p:attrNameLst>
                                          <p:attrName>ppt_x</p:attrName>
                                          <p:attrName>ppt_y</p:attrName>
                                        </p:attrNameLst>
                                      </p:cBhvr>
                                    </p:animMotion>
                                    <p:animEffect transition="in" filter="fade">
                                      <p:cBhvr>
                                        <p:cTn id="52" dur="1000"/>
                                        <p:tgtEl>
                                          <p:spTgt spid="11"/>
                                        </p:tgtEl>
                                      </p:cBhvr>
                                    </p:animEffect>
                                  </p:childTnLst>
                                </p:cTn>
                              </p:par>
                              <p:par>
                                <p:cTn id="53" presetID="52"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Scale>
                                      <p:cBhvr>
                                        <p:cTn id="5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2"/>
                                        </p:tgtEl>
                                        <p:attrNameLst>
                                          <p:attrName>ppt_x</p:attrName>
                                          <p:attrName>ppt_y</p:attrName>
                                        </p:attrNameLst>
                                      </p:cBhvr>
                                    </p:animMotion>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12"/>
                                        </p:tgtEl>
                                      </p:cBhvr>
                                    </p:animEffect>
                                    <p:set>
                                      <p:cBhvr>
                                        <p:cTn id="62" dur="1" fill="hold">
                                          <p:stCondLst>
                                            <p:cond delay="1999"/>
                                          </p:stCondLst>
                                        </p:cTn>
                                        <p:tgtEl>
                                          <p:spTgt spid="12"/>
                                        </p:tgtEl>
                                        <p:attrNameLst>
                                          <p:attrName>style.visibility</p:attrName>
                                        </p:attrNameLst>
                                      </p:cBhvr>
                                      <p:to>
                                        <p:strVal val="hidden"/>
                                      </p:to>
                                    </p:set>
                                  </p:childTnLst>
                                </p:cTn>
                              </p:par>
                              <p:par>
                                <p:cTn id="63" presetID="18" presetClass="exit" presetSubtype="12" fill="hold" grpId="1" nodeType="withEffect">
                                  <p:stCondLst>
                                    <p:cond delay="0"/>
                                  </p:stCondLst>
                                  <p:childTnLst>
                                    <p:animEffect transition="out" filter="strips(downLeft)">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22" presetClass="entr" presetSubtype="4"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par>
                                <p:cTn id="69" presetID="53"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8" grpId="1"/>
      <p:bldP spid="9" grpId="0"/>
      <p:bldP spid="9" grpId="1"/>
      <p:bldP spid="11" grpId="0"/>
      <p:bldP spid="11"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60_F_119783810_USEGkRm5Ohxf6EmHuGcjLDwvtXyR0y7L.jpg"/>
          <p:cNvPicPr>
            <a:picLocks noChangeAspect="1"/>
          </p:cNvPicPr>
          <p:nvPr/>
        </p:nvPicPr>
        <p:blipFill>
          <a:blip r:embed="rId2"/>
          <a:stretch>
            <a:fillRect/>
          </a:stretch>
        </p:blipFill>
        <p:spPr>
          <a:xfrm>
            <a:off x="0" y="0"/>
            <a:ext cx="9283764" cy="6858000"/>
          </a:xfrm>
          <a:prstGeom prst="rect">
            <a:avLst/>
          </a:prstGeom>
        </p:spPr>
      </p:pic>
      <p:sp>
        <p:nvSpPr>
          <p:cNvPr id="5" name="Rectangle 4"/>
          <p:cNvSpPr/>
          <p:nvPr/>
        </p:nvSpPr>
        <p:spPr>
          <a:xfrm>
            <a:off x="0" y="285728"/>
            <a:ext cx="849245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u="sng" cap="all" spc="0" dirty="0" smtClean="0">
                <a:ln w="0"/>
                <a:solidFill>
                  <a:schemeClr val="bg1"/>
                </a:solidFill>
                <a:effectLst>
                  <a:reflection blurRad="12700" stA="50000" endPos="50000" dist="5000" dir="5400000" sy="-100000" rotWithShape="0"/>
                </a:effectLst>
              </a:rPr>
              <a:t>Feeding habit (</a:t>
            </a:r>
            <a:r>
              <a:rPr lang="en-US" sz="4000" b="1" u="sng" cap="all" dirty="0">
                <a:ln w="0"/>
                <a:solidFill>
                  <a:schemeClr val="bg1"/>
                </a:solidFill>
                <a:effectLst>
                  <a:reflection blurRad="12700" stA="50000" endPos="50000" dist="5000" dir="5400000" sy="-100000" rotWithShape="0"/>
                </a:effectLst>
              </a:rPr>
              <a:t>carnivorous birds)</a:t>
            </a:r>
          </a:p>
        </p:txBody>
      </p:sp>
      <p:sp>
        <p:nvSpPr>
          <p:cNvPr id="14" name="TextBox 13"/>
          <p:cNvSpPr txBox="1"/>
          <p:nvPr/>
        </p:nvSpPr>
        <p:spPr>
          <a:xfrm>
            <a:off x="642910" y="1643050"/>
            <a:ext cx="5500726" cy="2000548"/>
          </a:xfrm>
          <a:prstGeom prst="rect">
            <a:avLst/>
          </a:prstGeom>
          <a:noFill/>
        </p:spPr>
        <p:txBody>
          <a:bodyPr wrap="square" rtlCol="0">
            <a:spAutoFit/>
          </a:bodyPr>
          <a:lstStyle/>
          <a:p>
            <a:pPr marL="342900" indent="-342900">
              <a:buFont typeface="+mj-lt"/>
              <a:buAutoNum type="arabicPeriod"/>
            </a:pPr>
            <a:r>
              <a:rPr lang="en-IN" sz="2400" b="1" u="sng" dirty="0" smtClean="0">
                <a:solidFill>
                  <a:schemeClr val="bg1"/>
                </a:solidFill>
                <a:latin typeface="+mj-lt"/>
              </a:rPr>
              <a:t>Foraging Dives</a:t>
            </a:r>
            <a:r>
              <a:rPr lang="en-IN" sz="2000" b="1" dirty="0" smtClean="0">
                <a:solidFill>
                  <a:schemeClr val="bg1"/>
                </a:solidFill>
                <a:latin typeface="Andalus" pitchFamily="18" charset="-78"/>
                <a:cs typeface="Andalus" pitchFamily="18" charset="-78"/>
              </a:rPr>
              <a:t>:  </a:t>
            </a:r>
          </a:p>
          <a:p>
            <a:pPr marL="342900" indent="-342900"/>
            <a:r>
              <a:rPr lang="en-IN" sz="2000" b="1" dirty="0">
                <a:solidFill>
                  <a:schemeClr val="bg1"/>
                </a:solidFill>
                <a:latin typeface="Andalus" pitchFamily="18" charset="-78"/>
                <a:cs typeface="Andalus" pitchFamily="18" charset="-78"/>
              </a:rPr>
              <a:t> </a:t>
            </a:r>
            <a:r>
              <a:rPr lang="en-IN" sz="2000" b="1" dirty="0" smtClean="0">
                <a:solidFill>
                  <a:schemeClr val="bg1"/>
                </a:solidFill>
                <a:latin typeface="Andalus" pitchFamily="18" charset="-78"/>
                <a:cs typeface="Andalus" pitchFamily="18" charset="-78"/>
              </a:rPr>
              <a:t>     Emperor </a:t>
            </a:r>
            <a:r>
              <a:rPr lang="en-IN" sz="2000" b="1" dirty="0">
                <a:solidFill>
                  <a:schemeClr val="bg1"/>
                </a:solidFill>
                <a:latin typeface="Andalus" pitchFamily="18" charset="-78"/>
                <a:cs typeface="Andalus" pitchFamily="18" charset="-78"/>
              </a:rPr>
              <a:t>penguins are adept divers, capable of reaching depths of over 500 meters. They primarily feed on fish, squid, and krill during their foraging dives, which can last for extended periods, often exceeding 20 minutes.</a:t>
            </a:r>
          </a:p>
        </p:txBody>
      </p:sp>
      <p:pic>
        <p:nvPicPr>
          <p:cNvPr id="15" name="Picture 14" descr="images (16).jpg"/>
          <p:cNvPicPr>
            <a:picLocks noChangeAspect="1"/>
          </p:cNvPicPr>
          <p:nvPr/>
        </p:nvPicPr>
        <p:blipFill>
          <a:blip r:embed="rId3"/>
          <a:stretch>
            <a:fillRect/>
          </a:stretch>
        </p:blipFill>
        <p:spPr>
          <a:xfrm>
            <a:off x="6215074" y="1785926"/>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642910" y="1643050"/>
            <a:ext cx="5643602" cy="2677656"/>
          </a:xfrm>
          <a:prstGeom prst="rect">
            <a:avLst/>
          </a:prstGeom>
          <a:noFill/>
        </p:spPr>
        <p:txBody>
          <a:bodyPr wrap="square" rtlCol="0">
            <a:spAutoFit/>
          </a:bodyPr>
          <a:lstStyle/>
          <a:p>
            <a:pPr marL="457200" indent="-457200">
              <a:buAutoNum type="arabicPeriod" startAt="2"/>
            </a:pPr>
            <a:r>
              <a:rPr lang="en-IN" sz="2400" b="1" u="sng" dirty="0" smtClean="0">
                <a:solidFill>
                  <a:schemeClr val="bg1"/>
                </a:solidFill>
                <a:latin typeface="+mj-lt"/>
              </a:rPr>
              <a:t>Energy Conservation:</a:t>
            </a:r>
          </a:p>
          <a:p>
            <a:pPr marL="457200" indent="-457200"/>
            <a:r>
              <a:rPr lang="en-IN" sz="2400" b="1" dirty="0">
                <a:solidFill>
                  <a:schemeClr val="bg1"/>
                </a:solidFill>
                <a:latin typeface="+mj-lt"/>
                <a:cs typeface="Andalus" pitchFamily="18" charset="-78"/>
              </a:rPr>
              <a:t> </a:t>
            </a:r>
            <a:r>
              <a:rPr lang="en-IN" sz="2400" b="1" dirty="0" smtClean="0">
                <a:solidFill>
                  <a:schemeClr val="bg1"/>
                </a:solidFill>
                <a:latin typeface="+mj-lt"/>
                <a:cs typeface="Andalus" pitchFamily="18" charset="-78"/>
              </a:rPr>
              <a:t>     </a:t>
            </a:r>
            <a:r>
              <a:rPr lang="en-IN" sz="2000" b="1" dirty="0" smtClean="0">
                <a:solidFill>
                  <a:schemeClr val="bg1"/>
                </a:solidFill>
                <a:latin typeface="Andalus" pitchFamily="18" charset="-78"/>
                <a:cs typeface="Andalus" pitchFamily="18" charset="-78"/>
              </a:rPr>
              <a:t>To </a:t>
            </a:r>
            <a:r>
              <a:rPr lang="en-IN" sz="2000" b="1" dirty="0">
                <a:solidFill>
                  <a:schemeClr val="bg1"/>
                </a:solidFill>
                <a:latin typeface="Andalus" pitchFamily="18" charset="-78"/>
                <a:cs typeface="Andalus" pitchFamily="18" charset="-78"/>
              </a:rPr>
              <a:t>maximize energy efficiency during hunting, emperor penguins often travel considerable distances beneath the ice, relying on their streamlined bodies and powerful swimming abilities to catch prey. This </a:t>
            </a:r>
            <a:r>
              <a:rPr lang="en-IN" sz="2000" b="1" dirty="0" err="1">
                <a:solidFill>
                  <a:schemeClr val="bg1"/>
                </a:solidFill>
                <a:latin typeface="Andalus" pitchFamily="18" charset="-78"/>
                <a:cs typeface="Andalus" pitchFamily="18" charset="-78"/>
              </a:rPr>
              <a:t>behavior</a:t>
            </a:r>
            <a:r>
              <a:rPr lang="en-IN" sz="2000" b="1" dirty="0">
                <a:solidFill>
                  <a:schemeClr val="bg1"/>
                </a:solidFill>
                <a:latin typeface="Andalus" pitchFamily="18" charset="-78"/>
                <a:cs typeface="Andalus" pitchFamily="18" charset="-78"/>
              </a:rPr>
              <a:t> helps them conserve energy for the demanding breeding season.</a:t>
            </a:r>
          </a:p>
        </p:txBody>
      </p:sp>
      <p:pic>
        <p:nvPicPr>
          <p:cNvPr id="17" name="Picture 16" descr="photo-1613575573097-15f53a39267a.jpg"/>
          <p:cNvPicPr>
            <a:picLocks noChangeAspect="1"/>
          </p:cNvPicPr>
          <p:nvPr/>
        </p:nvPicPr>
        <p:blipFill>
          <a:blip r:embed="rId4" cstate="print"/>
          <a:stretch>
            <a:fillRect/>
          </a:stretch>
        </p:blipFill>
        <p:spPr>
          <a:xfrm>
            <a:off x="6286512" y="1857364"/>
            <a:ext cx="2539986" cy="164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642910" y="1714488"/>
            <a:ext cx="4786346" cy="2923877"/>
          </a:xfrm>
          <a:prstGeom prst="rect">
            <a:avLst/>
          </a:prstGeom>
          <a:noFill/>
        </p:spPr>
        <p:txBody>
          <a:bodyPr wrap="square" rtlCol="0">
            <a:spAutoFit/>
          </a:bodyPr>
          <a:lstStyle/>
          <a:p>
            <a:pPr marL="457200" indent="-457200">
              <a:buAutoNum type="arabicPeriod" startAt="3"/>
            </a:pPr>
            <a:r>
              <a:rPr lang="en-IN" sz="2400" b="1" u="sng" dirty="0" smtClean="0">
                <a:solidFill>
                  <a:schemeClr val="bg1"/>
                </a:solidFill>
                <a:latin typeface="+mj-lt"/>
              </a:rPr>
              <a:t>Efficient Hunting Strategy</a:t>
            </a:r>
            <a:r>
              <a:rPr lang="en-IN" sz="2000" b="1" dirty="0" smtClean="0">
                <a:solidFill>
                  <a:schemeClr val="bg1"/>
                </a:solidFill>
                <a:latin typeface="Andalus" pitchFamily="18" charset="-78"/>
                <a:cs typeface="Andalus" pitchFamily="18" charset="-78"/>
              </a:rPr>
              <a:t>:  </a:t>
            </a:r>
          </a:p>
          <a:p>
            <a:pPr marL="457200" indent="-457200"/>
            <a:r>
              <a:rPr lang="en-IN" sz="2000" b="1" dirty="0">
                <a:solidFill>
                  <a:schemeClr val="bg1"/>
                </a:solidFill>
                <a:latin typeface="Andalus" pitchFamily="18" charset="-78"/>
                <a:cs typeface="Andalus" pitchFamily="18" charset="-78"/>
              </a:rPr>
              <a:t> </a:t>
            </a:r>
            <a:r>
              <a:rPr lang="en-IN" sz="2000" b="1" dirty="0" smtClean="0">
                <a:solidFill>
                  <a:schemeClr val="bg1"/>
                </a:solidFill>
                <a:latin typeface="Andalus" pitchFamily="18" charset="-78"/>
                <a:cs typeface="Andalus" pitchFamily="18" charset="-78"/>
              </a:rPr>
              <a:t>      Emperor </a:t>
            </a:r>
            <a:r>
              <a:rPr lang="en-IN" sz="2000" b="1" dirty="0">
                <a:solidFill>
                  <a:schemeClr val="bg1"/>
                </a:solidFill>
                <a:latin typeface="Andalus" pitchFamily="18" charset="-78"/>
                <a:cs typeface="Andalus" pitchFamily="18" charset="-78"/>
              </a:rPr>
              <a:t>penguins exhibit a cooperative hunting strategy. They often form groups and coordinate their movements to corral schools of fish or other prey, making it easier for each penguin to catch food. This collaborative approach enhances their overall hunting success in the harsh Antarctic environment.</a:t>
            </a:r>
          </a:p>
        </p:txBody>
      </p:sp>
      <p:pic>
        <p:nvPicPr>
          <p:cNvPr id="19" name="Picture 18" descr="image-asset.png"/>
          <p:cNvPicPr>
            <a:picLocks noChangeAspect="1"/>
          </p:cNvPicPr>
          <p:nvPr/>
        </p:nvPicPr>
        <p:blipFill>
          <a:blip r:embed="rId5" cstate="print"/>
          <a:stretch>
            <a:fillRect/>
          </a:stretch>
        </p:blipFill>
        <p:spPr>
          <a:xfrm>
            <a:off x="6143636" y="1785926"/>
            <a:ext cx="2792486" cy="1806739"/>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p:cNvSpPr txBox="1"/>
          <p:nvPr/>
        </p:nvSpPr>
        <p:spPr>
          <a:xfrm>
            <a:off x="642910" y="1643050"/>
            <a:ext cx="5286412" cy="2985433"/>
          </a:xfrm>
          <a:prstGeom prst="rect">
            <a:avLst/>
          </a:prstGeom>
          <a:noFill/>
        </p:spPr>
        <p:txBody>
          <a:bodyPr wrap="square" rtlCol="0">
            <a:spAutoFit/>
          </a:bodyPr>
          <a:lstStyle/>
          <a:p>
            <a:pPr marL="457200" indent="-457200">
              <a:buAutoNum type="arabicPeriod" startAt="4"/>
            </a:pPr>
            <a:r>
              <a:rPr lang="en-IN" sz="2400" b="1" u="sng" dirty="0" smtClean="0">
                <a:solidFill>
                  <a:schemeClr val="bg1"/>
                </a:solidFill>
                <a:latin typeface="+mj-lt"/>
              </a:rPr>
              <a:t>Feeding During Breeding</a:t>
            </a:r>
            <a:r>
              <a:rPr lang="en-IN" sz="2000" b="1" dirty="0" smtClean="0">
                <a:solidFill>
                  <a:schemeClr val="bg1"/>
                </a:solidFill>
                <a:latin typeface="Andalus" pitchFamily="18" charset="-78"/>
                <a:cs typeface="Andalus" pitchFamily="18" charset="-78"/>
              </a:rPr>
              <a:t>:</a:t>
            </a:r>
          </a:p>
          <a:p>
            <a:pPr marL="457200" indent="-457200"/>
            <a:r>
              <a:rPr lang="en-IN" sz="2000" b="1" dirty="0">
                <a:solidFill>
                  <a:schemeClr val="bg1"/>
                </a:solidFill>
                <a:latin typeface="Andalus" pitchFamily="18" charset="-78"/>
                <a:cs typeface="Andalus" pitchFamily="18" charset="-78"/>
              </a:rPr>
              <a:t> </a:t>
            </a:r>
            <a:r>
              <a:rPr lang="en-IN" sz="2000" b="1" dirty="0" smtClean="0">
                <a:solidFill>
                  <a:schemeClr val="bg1"/>
                </a:solidFill>
                <a:latin typeface="Andalus" pitchFamily="18" charset="-78"/>
                <a:cs typeface="Andalus" pitchFamily="18" charset="-78"/>
              </a:rPr>
              <a:t>      While </a:t>
            </a:r>
            <a:r>
              <a:rPr lang="en-IN" sz="2000" b="1" dirty="0">
                <a:solidFill>
                  <a:schemeClr val="bg1"/>
                </a:solidFill>
                <a:latin typeface="Andalus" pitchFamily="18" charset="-78"/>
                <a:cs typeface="Andalus" pitchFamily="18" charset="-78"/>
              </a:rPr>
              <a:t>breeding, male emperor penguins undertake the responsibility of incubating the eggs. During this period, they rely on stored energy from their earlier feeding trips, fasting for up to two months. Once the chicks hatch, both parents contribute to feeding them, regurgitating food sourced from the ocean.</a:t>
            </a:r>
          </a:p>
        </p:txBody>
      </p:sp>
      <p:pic>
        <p:nvPicPr>
          <p:cNvPr id="21" name="Picture 20" descr="images.jpg"/>
          <p:cNvPicPr>
            <a:picLocks noChangeAspect="1"/>
          </p:cNvPicPr>
          <p:nvPr/>
        </p:nvPicPr>
        <p:blipFill>
          <a:blip r:embed="rId6"/>
          <a:stretch>
            <a:fillRect/>
          </a:stretch>
        </p:blipFill>
        <p:spPr>
          <a:xfrm>
            <a:off x="6143636" y="1857364"/>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18" presetClass="entr" presetSubtype="1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5"/>
                                        </p:tgtEl>
                                      </p:cBhvr>
                                    </p:animEffect>
                                    <p:set>
                                      <p:cBhvr>
                                        <p:cTn id="26" dur="1" fill="hold">
                                          <p:stCondLst>
                                            <p:cond delay="1999"/>
                                          </p:stCondLst>
                                        </p:cTn>
                                        <p:tgtEl>
                                          <p:spTgt spid="15"/>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21"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4)">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7"/>
                                        </p:tgtEl>
                                      </p:cBhvr>
                                    </p:animEffect>
                                    <p:set>
                                      <p:cBhvr>
                                        <p:cTn id="37" dur="1" fill="hold">
                                          <p:stCondLst>
                                            <p:cond delay="1999"/>
                                          </p:stCondLst>
                                        </p:cTn>
                                        <p:tgtEl>
                                          <p:spTgt spid="17"/>
                                        </p:tgtEl>
                                        <p:attrNameLst>
                                          <p:attrName>style.visibility</p:attrName>
                                        </p:attrNameLst>
                                      </p:cBhvr>
                                      <p:to>
                                        <p:strVal val="hidden"/>
                                      </p:to>
                                    </p:set>
                                  </p:childTnLst>
                                </p:cTn>
                              </p:par>
                              <p:par>
                                <p:cTn id="38" presetID="18" presetClass="exit" presetSubtype="12" fill="hold" grpId="1" nodeType="withEffect">
                                  <p:stCondLst>
                                    <p:cond delay="0"/>
                                  </p:stCondLst>
                                  <p:childTnLst>
                                    <p:animEffect transition="out" filter="strips(downLeft)">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000"/>
                                        <p:tgtEl>
                                          <p:spTgt spid="18"/>
                                        </p:tgtEl>
                                      </p:cBhvr>
                                    </p:animEffect>
                                  </p:childTnLst>
                                </p:cTn>
                              </p:par>
                              <p:par>
                                <p:cTn id="44" presetID="6"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2000"/>
                                        <p:tgtEl>
                                          <p:spTgt spid="19"/>
                                        </p:tgtEl>
                                      </p:cBhvr>
                                    </p:animEffect>
                                    <p:set>
                                      <p:cBhvr>
                                        <p:cTn id="51" dur="1" fill="hold">
                                          <p:stCondLst>
                                            <p:cond delay="1999"/>
                                          </p:stCondLst>
                                        </p:cTn>
                                        <p:tgtEl>
                                          <p:spTgt spid="19"/>
                                        </p:tgtEl>
                                        <p:attrNameLst>
                                          <p:attrName>style.visibility</p:attrName>
                                        </p:attrNameLst>
                                      </p:cBhvr>
                                      <p:to>
                                        <p:strVal val="hidden"/>
                                      </p:to>
                                    </p:set>
                                  </p:childTnLst>
                                </p:cTn>
                              </p:par>
                              <p:par>
                                <p:cTn id="52" presetID="6" presetClass="exit" presetSubtype="16" fill="hold" grpId="1" nodeType="withEffect">
                                  <p:stCondLst>
                                    <p:cond delay="0"/>
                                  </p:stCondLst>
                                  <p:childTnLst>
                                    <p:animEffect transition="out" filter="circle(in)">
                                      <p:cBhvr>
                                        <p:cTn id="53" dur="2000"/>
                                        <p:tgtEl>
                                          <p:spTgt spid="18"/>
                                        </p:tgtEl>
                                      </p:cBhvr>
                                    </p:animEffect>
                                    <p:set>
                                      <p:cBhvr>
                                        <p:cTn id="54" dur="1" fill="hold">
                                          <p:stCondLst>
                                            <p:cond delay="1999"/>
                                          </p:stCondLst>
                                        </p:cTn>
                                        <p:tgtEl>
                                          <p:spTgt spid="18"/>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strVal val="#ppt_w*0.70"/>
                                          </p:val>
                                        </p:tav>
                                        <p:tav tm="100000">
                                          <p:val>
                                            <p:strVal val="#ppt_w"/>
                                          </p:val>
                                        </p:tav>
                                      </p:tavLst>
                                    </p:anim>
                                    <p:anim calcmode="lin" valueType="num">
                                      <p:cBhvr>
                                        <p:cTn id="58" dur="1000" fill="hold"/>
                                        <p:tgtEl>
                                          <p:spTgt spid="20"/>
                                        </p:tgtEl>
                                        <p:attrNameLst>
                                          <p:attrName>ppt_h</p:attrName>
                                        </p:attrNameLst>
                                      </p:cBhvr>
                                      <p:tavLst>
                                        <p:tav tm="0">
                                          <p:val>
                                            <p:strVal val="#ppt_h"/>
                                          </p:val>
                                        </p:tav>
                                        <p:tav tm="100000">
                                          <p:val>
                                            <p:strVal val="#ppt_h"/>
                                          </p:val>
                                        </p:tav>
                                      </p:tavLst>
                                    </p:anim>
                                    <p:animEffect transition="in" filter="fade">
                                      <p:cBhvr>
                                        <p:cTn id="59" dur="10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4" grpId="1"/>
      <p:bldP spid="16" grpId="0"/>
      <p:bldP spid="16" grpId="1"/>
      <p:bldP spid="18" grpId="0"/>
      <p:bldP spid="18" grpId="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1a.1200x0.jpg"/>
          <p:cNvPicPr>
            <a:picLocks noChangeAspect="1"/>
          </p:cNvPicPr>
          <p:nvPr/>
        </p:nvPicPr>
        <p:blipFill>
          <a:blip r:embed="rId2"/>
          <a:stretch>
            <a:fillRect/>
          </a:stretch>
        </p:blipFill>
        <p:spPr>
          <a:xfrm>
            <a:off x="0" y="0"/>
            <a:ext cx="9144000" cy="7000900"/>
          </a:xfrm>
          <a:prstGeom prst="rect">
            <a:avLst/>
          </a:prstGeom>
        </p:spPr>
      </p:pic>
      <p:sp>
        <p:nvSpPr>
          <p:cNvPr id="18" name="Rectangle 17"/>
          <p:cNvSpPr/>
          <p:nvPr/>
        </p:nvSpPr>
        <p:spPr>
          <a:xfrm>
            <a:off x="785786" y="357166"/>
            <a:ext cx="7358114" cy="707886"/>
          </a:xfrm>
          <a:prstGeom prst="rect">
            <a:avLst/>
          </a:prstGeom>
        </p:spPr>
        <p:txBody>
          <a:bodyPr wrap="square">
            <a:spAutoFit/>
          </a:bodyPr>
          <a:lstStyle/>
          <a:p>
            <a:pPr algn="ctr"/>
            <a:r>
              <a:rPr lang="en-IN" sz="4000" b="1" u="sng" dirty="0">
                <a:solidFill>
                  <a:schemeClr val="bg1"/>
                </a:solidFill>
              </a:rPr>
              <a:t>ACKNOWLEDGEMENT </a:t>
            </a:r>
          </a:p>
        </p:txBody>
      </p:sp>
      <p:sp>
        <p:nvSpPr>
          <p:cNvPr id="19" name="TextBox 18"/>
          <p:cNvSpPr txBox="1"/>
          <p:nvPr/>
        </p:nvSpPr>
        <p:spPr>
          <a:xfrm>
            <a:off x="714348" y="1285860"/>
            <a:ext cx="7929618" cy="3108543"/>
          </a:xfrm>
          <a:prstGeom prst="rect">
            <a:avLst/>
          </a:prstGeom>
          <a:noFill/>
        </p:spPr>
        <p:txBody>
          <a:bodyPr wrap="square" rtlCol="0">
            <a:spAutoFit/>
          </a:bodyPr>
          <a:lstStyle/>
          <a:p>
            <a:r>
              <a:rPr lang="en-IN" sz="2800" b="1" dirty="0">
                <a:solidFill>
                  <a:schemeClr val="bg1"/>
                </a:solidFill>
              </a:rPr>
              <a:t>In the accomplishment of completion of my project on </a:t>
            </a:r>
            <a:r>
              <a:rPr lang="en-IN" sz="2800" b="1" dirty="0" smtClean="0">
                <a:solidFill>
                  <a:schemeClr val="bg1"/>
                </a:solidFill>
              </a:rPr>
              <a:t>the Emperor penguin , </a:t>
            </a:r>
            <a:r>
              <a:rPr lang="en-IN" sz="2800" b="1" dirty="0">
                <a:solidFill>
                  <a:schemeClr val="bg1"/>
                </a:solidFill>
              </a:rPr>
              <a:t>I would like to convey my special gratitude to the respected professors of Department of Zoology, </a:t>
            </a:r>
            <a:r>
              <a:rPr lang="en-IN" sz="2800" b="1" dirty="0" err="1">
                <a:solidFill>
                  <a:schemeClr val="bg1"/>
                </a:solidFill>
              </a:rPr>
              <a:t>Bangabasi</a:t>
            </a:r>
            <a:r>
              <a:rPr lang="en-IN" sz="2800" b="1" dirty="0">
                <a:solidFill>
                  <a:schemeClr val="bg1"/>
                </a:solidFill>
              </a:rPr>
              <a:t> Morning College. Their valuable guidance and suggestions helped me in various phases of the completion of this project. I will always be thankful to them in this regard. </a:t>
            </a:r>
          </a:p>
        </p:txBody>
      </p:sp>
      <p:sp>
        <p:nvSpPr>
          <p:cNvPr id="21" name="TextBox 20"/>
          <p:cNvSpPr txBox="1"/>
          <p:nvPr/>
        </p:nvSpPr>
        <p:spPr>
          <a:xfrm>
            <a:off x="928662" y="4929198"/>
            <a:ext cx="7858180" cy="1754326"/>
          </a:xfrm>
          <a:prstGeom prst="rect">
            <a:avLst/>
          </a:prstGeom>
          <a:noFill/>
        </p:spPr>
        <p:txBody>
          <a:bodyPr wrap="square" rtlCol="0">
            <a:spAutoFit/>
          </a:bodyPr>
          <a:lstStyle/>
          <a:p>
            <a:pPr algn="r"/>
            <a:r>
              <a:rPr lang="en-IN" b="1" dirty="0" smtClean="0">
                <a:solidFill>
                  <a:schemeClr val="bg1"/>
                </a:solidFill>
              </a:rPr>
              <a:t>Information </a:t>
            </a:r>
            <a:r>
              <a:rPr lang="en-IN" b="1" dirty="0">
                <a:solidFill>
                  <a:schemeClr val="bg1"/>
                </a:solidFill>
              </a:rPr>
              <a:t>compiled and presented by,</a:t>
            </a:r>
          </a:p>
          <a:p>
            <a:pPr algn="r"/>
            <a:r>
              <a:rPr lang="en-IN" b="1" dirty="0" err="1" smtClean="0">
                <a:solidFill>
                  <a:schemeClr val="bg1"/>
                </a:solidFill>
              </a:rPr>
              <a:t>Susanta</a:t>
            </a:r>
            <a:r>
              <a:rPr lang="en-IN" b="1" dirty="0" smtClean="0">
                <a:solidFill>
                  <a:schemeClr val="bg1"/>
                </a:solidFill>
              </a:rPr>
              <a:t> </a:t>
            </a:r>
            <a:r>
              <a:rPr lang="en-IN" b="1" dirty="0" err="1" smtClean="0">
                <a:solidFill>
                  <a:schemeClr val="bg1"/>
                </a:solidFill>
              </a:rPr>
              <a:t>Sarkar</a:t>
            </a:r>
            <a:endParaRPr lang="en-IN" b="1" dirty="0" smtClean="0">
              <a:solidFill>
                <a:schemeClr val="bg1"/>
              </a:solidFill>
            </a:endParaRPr>
          </a:p>
          <a:p>
            <a:pPr algn="r"/>
            <a:r>
              <a:rPr lang="en-IN" b="1" dirty="0" err="1" smtClean="0">
                <a:solidFill>
                  <a:schemeClr val="bg1"/>
                </a:solidFill>
              </a:rPr>
              <a:t>B.Sc</a:t>
            </a:r>
            <a:r>
              <a:rPr lang="en-IN" b="1" dirty="0" smtClean="0">
                <a:solidFill>
                  <a:schemeClr val="bg1"/>
                </a:solidFill>
              </a:rPr>
              <a:t>(H)(</a:t>
            </a:r>
            <a:r>
              <a:rPr lang="en-IN" b="1" dirty="0" err="1" smtClean="0">
                <a:solidFill>
                  <a:schemeClr val="bg1"/>
                </a:solidFill>
              </a:rPr>
              <a:t>Sem</a:t>
            </a:r>
            <a:r>
              <a:rPr lang="en-IN" b="1" dirty="0" smtClean="0">
                <a:solidFill>
                  <a:schemeClr val="bg1"/>
                </a:solidFill>
              </a:rPr>
              <a:t> III), Dept of Zoology </a:t>
            </a:r>
          </a:p>
          <a:p>
            <a:pPr algn="r"/>
            <a:r>
              <a:rPr lang="en-IN" b="1" dirty="0" err="1" smtClean="0">
                <a:solidFill>
                  <a:schemeClr val="bg1"/>
                </a:solidFill>
              </a:rPr>
              <a:t>Bangabasi</a:t>
            </a:r>
            <a:r>
              <a:rPr lang="en-IN" b="1" dirty="0" smtClean="0">
                <a:solidFill>
                  <a:schemeClr val="bg1"/>
                </a:solidFill>
              </a:rPr>
              <a:t> </a:t>
            </a:r>
            <a:r>
              <a:rPr lang="en-IN" b="1" dirty="0">
                <a:solidFill>
                  <a:schemeClr val="bg1"/>
                </a:solidFill>
              </a:rPr>
              <a:t>Morning College</a:t>
            </a:r>
          </a:p>
          <a:p>
            <a:pPr algn="r"/>
            <a:r>
              <a:rPr lang="en-IN" b="1" dirty="0">
                <a:solidFill>
                  <a:schemeClr val="bg1"/>
                </a:solidFill>
              </a:rPr>
              <a:t>C.U. roll no: </a:t>
            </a:r>
            <a:r>
              <a:rPr lang="en-IN" b="1" dirty="0" smtClean="0">
                <a:solidFill>
                  <a:schemeClr val="bg1"/>
                </a:solidFill>
              </a:rPr>
              <a:t>223144-21-0039</a:t>
            </a:r>
            <a:endParaRPr lang="en-IN" b="1" dirty="0">
              <a:solidFill>
                <a:schemeClr val="bg1"/>
              </a:solidFill>
            </a:endParaRPr>
          </a:p>
          <a:p>
            <a:pPr algn="r"/>
            <a:r>
              <a:rPr lang="en-IN" b="1" dirty="0" smtClean="0">
                <a:solidFill>
                  <a:schemeClr val="bg1"/>
                </a:solidFill>
              </a:rPr>
              <a:t>C.U. </a:t>
            </a:r>
            <a:r>
              <a:rPr lang="en-IN" b="1" dirty="0" err="1" smtClean="0">
                <a:solidFill>
                  <a:schemeClr val="bg1"/>
                </a:solidFill>
              </a:rPr>
              <a:t>Regn</a:t>
            </a:r>
            <a:r>
              <a:rPr lang="en-IN" b="1" dirty="0" smtClean="0">
                <a:solidFill>
                  <a:schemeClr val="bg1"/>
                </a:solidFill>
              </a:rPr>
              <a:t>. No: 144-1111-0332-22</a:t>
            </a:r>
            <a:endParaRPr lang="en-IN"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0).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285852" y="1714488"/>
            <a:ext cx="7215238" cy="25003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IN"/>
          </a:p>
        </p:txBody>
      </p:sp>
      <p:sp>
        <p:nvSpPr>
          <p:cNvPr id="6" name="TextBox 5"/>
          <p:cNvSpPr txBox="1"/>
          <p:nvPr/>
        </p:nvSpPr>
        <p:spPr>
          <a:xfrm>
            <a:off x="1643042" y="2143116"/>
            <a:ext cx="6429420" cy="1446550"/>
          </a:xfrm>
          <a:prstGeom prst="rect">
            <a:avLst/>
          </a:prstGeom>
          <a:noFill/>
        </p:spPr>
        <p:txBody>
          <a:bodyPr wrap="square" rtlCol="0">
            <a:spAutoFit/>
          </a:bodyPr>
          <a:lstStyle/>
          <a:p>
            <a:r>
              <a:rPr lang="en-IN" sz="8800" b="1" dirty="0"/>
              <a:t>THANK </a:t>
            </a:r>
            <a:r>
              <a:rPr lang="en-IN" sz="8800" b="1" dirty="0" smtClean="0"/>
              <a:t> YOU</a:t>
            </a:r>
            <a:endParaRPr lang="en-IN" sz="8800" dirty="0"/>
          </a:p>
        </p:txBody>
      </p:sp>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371</TotalTime>
  <Words>921</Words>
  <Application>Microsoft Office PowerPoint</Application>
  <PresentationFormat>On-screen Show (4:3)</PresentationFormat>
  <Paragraphs>67</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1_Verve</vt: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BMC</cp:lastModifiedBy>
  <cp:revision>41</cp:revision>
  <dcterms:created xsi:type="dcterms:W3CDTF">2024-01-05T19:10:20Z</dcterms:created>
  <dcterms:modified xsi:type="dcterms:W3CDTF">2024-02-24T02:05:37Z</dcterms:modified>
</cp:coreProperties>
</file>